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69" r:id="rId2"/>
    <p:sldId id="270" r:id="rId3"/>
    <p:sldId id="256" r:id="rId4"/>
    <p:sldId id="372" r:id="rId5"/>
    <p:sldId id="356" r:id="rId6"/>
    <p:sldId id="257" r:id="rId7"/>
    <p:sldId id="271" r:id="rId8"/>
    <p:sldId id="272" r:id="rId9"/>
    <p:sldId id="258" r:id="rId10"/>
    <p:sldId id="292" r:id="rId11"/>
    <p:sldId id="259" r:id="rId12"/>
    <p:sldId id="374" r:id="rId13"/>
    <p:sldId id="375" r:id="rId14"/>
    <p:sldId id="376" r:id="rId15"/>
    <p:sldId id="289" r:id="rId16"/>
    <p:sldId id="290" r:id="rId17"/>
    <p:sldId id="291" r:id="rId18"/>
    <p:sldId id="471" r:id="rId19"/>
    <p:sldId id="472" r:id="rId20"/>
    <p:sldId id="273" r:id="rId21"/>
    <p:sldId id="274" r:id="rId22"/>
    <p:sldId id="281" r:id="rId23"/>
    <p:sldId id="275" r:id="rId24"/>
    <p:sldId id="282" r:id="rId25"/>
    <p:sldId id="277" r:id="rId26"/>
    <p:sldId id="278" r:id="rId27"/>
    <p:sldId id="473" r:id="rId28"/>
    <p:sldId id="283" r:id="rId29"/>
    <p:sldId id="279" r:id="rId30"/>
    <p:sldId id="280" r:id="rId31"/>
    <p:sldId id="358" r:id="rId32"/>
    <p:sldId id="352" r:id="rId33"/>
    <p:sldId id="438" r:id="rId34"/>
    <p:sldId id="260" r:id="rId35"/>
    <p:sldId id="378" r:id="rId36"/>
    <p:sldId id="386" r:id="rId37"/>
    <p:sldId id="284" r:id="rId38"/>
    <p:sldId id="441" r:id="rId39"/>
    <p:sldId id="266" r:id="rId40"/>
    <p:sldId id="285" r:id="rId41"/>
    <p:sldId id="442" r:id="rId42"/>
    <p:sldId id="464" r:id="rId43"/>
    <p:sldId id="288" r:id="rId44"/>
    <p:sldId id="443" r:id="rId45"/>
    <p:sldId id="444" r:id="rId46"/>
    <p:sldId id="445" r:id="rId47"/>
    <p:sldId id="446" r:id="rId48"/>
    <p:sldId id="447" r:id="rId49"/>
    <p:sldId id="448" r:id="rId50"/>
    <p:sldId id="404" r:id="rId51"/>
    <p:sldId id="449" r:id="rId52"/>
    <p:sldId id="475" r:id="rId53"/>
    <p:sldId id="476" r:id="rId54"/>
    <p:sldId id="474" r:id="rId55"/>
    <p:sldId id="450" r:id="rId56"/>
    <p:sldId id="463" r:id="rId57"/>
    <p:sldId id="452" r:id="rId58"/>
    <p:sldId id="453" r:id="rId59"/>
    <p:sldId id="455" r:id="rId60"/>
    <p:sldId id="457" r:id="rId61"/>
    <p:sldId id="458" r:id="rId62"/>
    <p:sldId id="459" r:id="rId63"/>
    <p:sldId id="461" r:id="rId64"/>
    <p:sldId id="462" r:id="rId65"/>
    <p:sldId id="293" r:id="rId66"/>
    <p:sldId id="294" r:id="rId67"/>
    <p:sldId id="460" r:id="rId68"/>
    <p:sldId id="465" r:id="rId69"/>
    <p:sldId id="466" r:id="rId70"/>
    <p:sldId id="423" r:id="rId71"/>
    <p:sldId id="424" r:id="rId72"/>
    <p:sldId id="418" r:id="rId73"/>
    <p:sldId id="425" r:id="rId74"/>
    <p:sldId id="420" r:id="rId75"/>
    <p:sldId id="426" r:id="rId76"/>
    <p:sldId id="427" r:id="rId77"/>
    <p:sldId id="428" r:id="rId78"/>
    <p:sldId id="431" r:id="rId79"/>
    <p:sldId id="421" r:id="rId80"/>
    <p:sldId id="430" r:id="rId81"/>
    <p:sldId id="296" r:id="rId82"/>
    <p:sldId id="429" r:id="rId83"/>
    <p:sldId id="468" r:id="rId84"/>
    <p:sldId id="467" r:id="rId85"/>
    <p:sldId id="469" r:id="rId86"/>
    <p:sldId id="470" r:id="rId8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5" d="100"/>
          <a:sy n="75" d="100"/>
        </p:scale>
        <p:origin x="1014"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63C8A6-C447-4265-9B8C-41E300CD64D6}" type="datetimeFigureOut">
              <a:rPr lang="en-US" smtClean="0"/>
              <a:t>04-Sep-23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4374D-F179-441C-936A-4F8FF3D44CAE}" type="slidenum">
              <a:rPr lang="en-US" smtClean="0"/>
              <a:t>‹#›</a:t>
            </a:fld>
            <a:endParaRPr lang="en-US"/>
          </a:p>
        </p:txBody>
      </p:sp>
    </p:spTree>
    <p:extLst>
      <p:ext uri="{BB962C8B-B14F-4D97-AF65-F5344CB8AC3E}">
        <p14:creationId xmlns:p14="http://schemas.microsoft.com/office/powerpoint/2010/main" val="257604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C4374D-F179-441C-936A-4F8FF3D44CAE}" type="slidenum">
              <a:rPr lang="en-US" smtClean="0"/>
              <a:t>56</a:t>
            </a:fld>
            <a:endParaRPr lang="en-US"/>
          </a:p>
        </p:txBody>
      </p:sp>
    </p:spTree>
    <p:extLst>
      <p:ext uri="{BB962C8B-B14F-4D97-AF65-F5344CB8AC3E}">
        <p14:creationId xmlns:p14="http://schemas.microsoft.com/office/powerpoint/2010/main" val="3693495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 xmlns:a16="http://schemas.microsoft.com/office/drawing/2014/main" id="{503E0D4D-EE11-4485-88D0-D4843787A5E6}"/>
              </a:ext>
            </a:extLst>
          </p:cNvPr>
          <p:cNvSpPr>
            <a:spLocks noGrp="1"/>
          </p:cNvSpPr>
          <p:nvPr>
            <p:ph type="dt" sz="half" idx="10"/>
          </p:nvPr>
        </p:nvSpPr>
        <p:spPr/>
        <p:txBody>
          <a:bodyPr/>
          <a:lstStyle>
            <a:lvl1pPr>
              <a:defRPr/>
            </a:lvl1pPr>
          </a:lstStyle>
          <a:p>
            <a:pPr>
              <a:defRPr/>
            </a:pPr>
            <a:fld id="{A8CA98BE-C9E7-4EF8-A9AC-039CC4F6314C}" type="datetimeFigureOut">
              <a:rPr lang="en-US"/>
              <a:pPr>
                <a:defRPr/>
              </a:pPr>
              <a:t>04-Sep-23</a:t>
            </a:fld>
            <a:endParaRPr lang="en-US"/>
          </a:p>
        </p:txBody>
      </p:sp>
      <p:sp>
        <p:nvSpPr>
          <p:cNvPr id="5" name="Footer Placeholder 4">
            <a:extLst>
              <a:ext uri="{FF2B5EF4-FFF2-40B4-BE49-F238E27FC236}">
                <a16:creationId xmlns="" xmlns:a16="http://schemas.microsoft.com/office/drawing/2014/main" id="{B39BBC45-8C59-455B-8BA2-CCE0B6DCE00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 xmlns:a16="http://schemas.microsoft.com/office/drawing/2014/main" id="{4BD53528-F882-40D2-AEB3-F4F7C536BB77}"/>
              </a:ext>
            </a:extLst>
          </p:cNvPr>
          <p:cNvSpPr>
            <a:spLocks noGrp="1"/>
          </p:cNvSpPr>
          <p:nvPr>
            <p:ph type="sldNum" sz="quarter" idx="12"/>
          </p:nvPr>
        </p:nvSpPr>
        <p:spPr/>
        <p:txBody>
          <a:bodyPr/>
          <a:lstStyle>
            <a:lvl1pPr>
              <a:defRPr/>
            </a:lvl1pPr>
          </a:lstStyle>
          <a:p>
            <a:fld id="{34E13F3B-F22A-48FA-9157-9F0FFDBC0C27}" type="slidenum">
              <a:rPr lang="en-US" altLang="en-US"/>
              <a:pPr/>
              <a:t>‹#›</a:t>
            </a:fld>
            <a:endParaRPr lang="en-US" altLang="en-US"/>
          </a:p>
        </p:txBody>
      </p:sp>
    </p:spTree>
    <p:extLst>
      <p:ext uri="{BB962C8B-B14F-4D97-AF65-F5344CB8AC3E}">
        <p14:creationId xmlns:p14="http://schemas.microsoft.com/office/powerpoint/2010/main" val="421817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EEB4F16-03D6-467C-BD7C-6425602E959B}"/>
              </a:ext>
            </a:extLst>
          </p:cNvPr>
          <p:cNvSpPr>
            <a:spLocks noGrp="1"/>
          </p:cNvSpPr>
          <p:nvPr>
            <p:ph type="dt" sz="half" idx="10"/>
          </p:nvPr>
        </p:nvSpPr>
        <p:spPr/>
        <p:txBody>
          <a:bodyPr/>
          <a:lstStyle>
            <a:lvl1pPr>
              <a:defRPr/>
            </a:lvl1pPr>
          </a:lstStyle>
          <a:p>
            <a:pPr>
              <a:defRPr/>
            </a:pPr>
            <a:fld id="{5B70C369-0AEA-489C-AA31-2A6847460ECF}" type="datetimeFigureOut">
              <a:rPr lang="en-US"/>
              <a:pPr>
                <a:defRPr/>
              </a:pPr>
              <a:t>04-Sep-23</a:t>
            </a:fld>
            <a:endParaRPr lang="en-US"/>
          </a:p>
        </p:txBody>
      </p:sp>
      <p:sp>
        <p:nvSpPr>
          <p:cNvPr id="5" name="Footer Placeholder 4">
            <a:extLst>
              <a:ext uri="{FF2B5EF4-FFF2-40B4-BE49-F238E27FC236}">
                <a16:creationId xmlns="" xmlns:a16="http://schemas.microsoft.com/office/drawing/2014/main" id="{873B9056-1193-4F38-99D2-46C67B26369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 xmlns:a16="http://schemas.microsoft.com/office/drawing/2014/main" id="{18638B4D-C313-49BB-9FE2-872527F428F7}"/>
              </a:ext>
            </a:extLst>
          </p:cNvPr>
          <p:cNvSpPr>
            <a:spLocks noGrp="1"/>
          </p:cNvSpPr>
          <p:nvPr>
            <p:ph type="sldNum" sz="quarter" idx="12"/>
          </p:nvPr>
        </p:nvSpPr>
        <p:spPr/>
        <p:txBody>
          <a:bodyPr/>
          <a:lstStyle>
            <a:lvl1pPr>
              <a:defRPr/>
            </a:lvl1pPr>
          </a:lstStyle>
          <a:p>
            <a:fld id="{060CE9B4-49B5-4755-8D22-B6EEFA5AD26D}" type="slidenum">
              <a:rPr lang="en-US" altLang="en-US"/>
              <a:pPr/>
              <a:t>‹#›</a:t>
            </a:fld>
            <a:endParaRPr lang="en-US" altLang="en-US"/>
          </a:p>
        </p:txBody>
      </p:sp>
    </p:spTree>
    <p:extLst>
      <p:ext uri="{BB962C8B-B14F-4D97-AF65-F5344CB8AC3E}">
        <p14:creationId xmlns:p14="http://schemas.microsoft.com/office/powerpoint/2010/main" val="3240319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DC19B57-0869-4DBE-A956-276347F05FE0}"/>
              </a:ext>
            </a:extLst>
          </p:cNvPr>
          <p:cNvSpPr>
            <a:spLocks noGrp="1"/>
          </p:cNvSpPr>
          <p:nvPr>
            <p:ph type="dt" sz="half" idx="10"/>
          </p:nvPr>
        </p:nvSpPr>
        <p:spPr/>
        <p:txBody>
          <a:bodyPr/>
          <a:lstStyle>
            <a:lvl1pPr>
              <a:defRPr/>
            </a:lvl1pPr>
          </a:lstStyle>
          <a:p>
            <a:pPr>
              <a:defRPr/>
            </a:pPr>
            <a:fld id="{877836D8-A50B-4748-A7AE-D8B11526EF6F}" type="datetimeFigureOut">
              <a:rPr lang="en-US"/>
              <a:pPr>
                <a:defRPr/>
              </a:pPr>
              <a:t>04-Sep-23</a:t>
            </a:fld>
            <a:endParaRPr lang="en-US"/>
          </a:p>
        </p:txBody>
      </p:sp>
      <p:sp>
        <p:nvSpPr>
          <p:cNvPr id="5" name="Footer Placeholder 4">
            <a:extLst>
              <a:ext uri="{FF2B5EF4-FFF2-40B4-BE49-F238E27FC236}">
                <a16:creationId xmlns="" xmlns:a16="http://schemas.microsoft.com/office/drawing/2014/main" id="{3AF70457-B5F6-48CA-B5C9-059BDAE1639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 xmlns:a16="http://schemas.microsoft.com/office/drawing/2014/main" id="{4FFF6F31-3212-4EB4-8EC1-27735AD3C705}"/>
              </a:ext>
            </a:extLst>
          </p:cNvPr>
          <p:cNvSpPr>
            <a:spLocks noGrp="1"/>
          </p:cNvSpPr>
          <p:nvPr>
            <p:ph type="sldNum" sz="quarter" idx="12"/>
          </p:nvPr>
        </p:nvSpPr>
        <p:spPr/>
        <p:txBody>
          <a:bodyPr/>
          <a:lstStyle>
            <a:lvl1pPr>
              <a:defRPr/>
            </a:lvl1pPr>
          </a:lstStyle>
          <a:p>
            <a:fld id="{4207ADA4-F412-4356-AAA5-E44B8F802E80}" type="slidenum">
              <a:rPr lang="en-US" altLang="en-US"/>
              <a:pPr/>
              <a:t>‹#›</a:t>
            </a:fld>
            <a:endParaRPr lang="en-US" altLang="en-US"/>
          </a:p>
        </p:txBody>
      </p:sp>
    </p:spTree>
    <p:extLst>
      <p:ext uri="{BB962C8B-B14F-4D97-AF65-F5344CB8AC3E}">
        <p14:creationId xmlns:p14="http://schemas.microsoft.com/office/powerpoint/2010/main" val="3481033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5CA244E6-3B5D-4154-8FCC-2EDEB22585A3}"/>
              </a:ext>
            </a:extLst>
          </p:cNvPr>
          <p:cNvCxnSpPr/>
          <p:nvPr/>
        </p:nvCxnSpPr>
        <p:spPr>
          <a:xfrm>
            <a:off x="839788" y="3352800"/>
            <a:ext cx="7056437" cy="0"/>
          </a:xfrm>
          <a:prstGeom prst="line">
            <a:avLst/>
          </a:prstGeom>
          <a:ln>
            <a:solidFill>
              <a:schemeClr val="accent6"/>
            </a:solidFill>
          </a:ln>
        </p:spPr>
        <p:style>
          <a:lnRef idx="3">
            <a:schemeClr val="accent6"/>
          </a:lnRef>
          <a:fillRef idx="0">
            <a:schemeClr val="accent6"/>
          </a:fillRef>
          <a:effectRef idx="2">
            <a:schemeClr val="accent6"/>
          </a:effectRef>
          <a:fontRef idx="minor">
            <a:schemeClr val="tx1"/>
          </a:fontRef>
        </p:style>
      </p:cxnSp>
      <p:cxnSp>
        <p:nvCxnSpPr>
          <p:cNvPr id="5" name="Straight Connector 4">
            <a:extLst>
              <a:ext uri="{FF2B5EF4-FFF2-40B4-BE49-F238E27FC236}">
                <a16:creationId xmlns="" xmlns:a16="http://schemas.microsoft.com/office/drawing/2014/main" id="{8DC5170E-FA2E-490C-9A8A-2853CF981107}"/>
              </a:ext>
            </a:extLst>
          </p:cNvPr>
          <p:cNvCxnSpPr/>
          <p:nvPr/>
        </p:nvCxnSpPr>
        <p:spPr>
          <a:xfrm>
            <a:off x="839788" y="3352800"/>
            <a:ext cx="7056437" cy="0"/>
          </a:xfrm>
          <a:prstGeom prst="line">
            <a:avLst/>
          </a:prstGeom>
          <a:ln>
            <a:solidFill>
              <a:schemeClr val="accent6"/>
            </a:solidFill>
          </a:ln>
        </p:spPr>
        <p:style>
          <a:lnRef idx="3">
            <a:schemeClr val="accent6"/>
          </a:lnRef>
          <a:fillRef idx="0">
            <a:schemeClr val="accent6"/>
          </a:fillRef>
          <a:effectRef idx="2">
            <a:schemeClr val="accent6"/>
          </a:effectRef>
          <a:fontRef idx="minor">
            <a:schemeClr val="tx1"/>
          </a:fontRef>
        </p:style>
      </p:cxnSp>
      <p:pic>
        <p:nvPicPr>
          <p:cNvPr id="6" name="Picture 2">
            <a:extLst>
              <a:ext uri="{FF2B5EF4-FFF2-40B4-BE49-F238E27FC236}">
                <a16:creationId xmlns="" xmlns:a16="http://schemas.microsoft.com/office/drawing/2014/main" id="{55126F6E-BC97-4F7A-89D0-88D0BC476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0"/>
            <a:ext cx="91249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 xmlns:a16="http://schemas.microsoft.com/office/drawing/2014/main" id="{64CF5363-FD3C-4096-BBF0-84CE740ED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0"/>
            <a:ext cx="91249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ubtitle 2">
            <a:extLst>
              <a:ext uri="{FF2B5EF4-FFF2-40B4-BE49-F238E27FC236}">
                <a16:creationId xmlns="" xmlns:a16="http://schemas.microsoft.com/office/drawing/2014/main" id="{69FD3FDF-BFD9-47E9-8CE2-392DC946EB2D}"/>
              </a:ext>
            </a:extLst>
          </p:cNvPr>
          <p:cNvSpPr txBox="1">
            <a:spLocks/>
          </p:cNvSpPr>
          <p:nvPr/>
        </p:nvSpPr>
        <p:spPr>
          <a:xfrm>
            <a:off x="1376363" y="3886200"/>
            <a:ext cx="6400800" cy="1752600"/>
          </a:xfrm>
          <a:prstGeom prst="rect">
            <a:avLst/>
          </a:prstGeom>
        </p:spPr>
        <p:txBody>
          <a:bodyPr>
            <a:normAutofit/>
          </a:bodyPr>
          <a:lstStyle>
            <a:lvl1pPr marL="0" indent="0" algn="ctr" defTabSz="914400" rtl="0" eaLnBrk="1" latinLnBrk="0" hangingPunct="1">
              <a:spcBef>
                <a:spcPct val="20000"/>
              </a:spcBef>
              <a:buFont typeface="Arial" pitchFamily="34" charset="0"/>
              <a:buNone/>
              <a:defRPr sz="3200" kern="1200">
                <a:solidFill>
                  <a:srgbClr val="C00000"/>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endParaRPr lang="en-US" dirty="0"/>
          </a:p>
        </p:txBody>
      </p:sp>
      <p:cxnSp>
        <p:nvCxnSpPr>
          <p:cNvPr id="9" name="Straight Connector 8">
            <a:extLst>
              <a:ext uri="{FF2B5EF4-FFF2-40B4-BE49-F238E27FC236}">
                <a16:creationId xmlns="" xmlns:a16="http://schemas.microsoft.com/office/drawing/2014/main" id="{3A606908-16D8-4C79-88EF-940B87B71D1D}"/>
              </a:ext>
            </a:extLst>
          </p:cNvPr>
          <p:cNvCxnSpPr/>
          <p:nvPr/>
        </p:nvCxnSpPr>
        <p:spPr>
          <a:xfrm>
            <a:off x="1042988" y="3352800"/>
            <a:ext cx="7058025" cy="0"/>
          </a:xfrm>
          <a:prstGeom prst="line">
            <a:avLst/>
          </a:prstGeom>
          <a:ln>
            <a:solidFill>
              <a:schemeClr val="accent5"/>
            </a:solidFill>
          </a:ln>
        </p:spPr>
        <p:style>
          <a:lnRef idx="3">
            <a:schemeClr val="accent6"/>
          </a:lnRef>
          <a:fillRef idx="0">
            <a:schemeClr val="accent6"/>
          </a:fillRef>
          <a:effectRef idx="2">
            <a:schemeClr val="accent6"/>
          </a:effectRef>
          <a:fontRef idx="minor">
            <a:schemeClr val="tx1"/>
          </a:fontRef>
        </p:style>
      </p:cxnSp>
      <p:pic>
        <p:nvPicPr>
          <p:cNvPr id="10" name="Picture 2">
            <a:extLst>
              <a:ext uri="{FF2B5EF4-FFF2-40B4-BE49-F238E27FC236}">
                <a16:creationId xmlns="" xmlns:a16="http://schemas.microsoft.com/office/drawing/2014/main" id="{73CCE5FF-7512-449B-868C-C50C5AA769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225" y="0"/>
            <a:ext cx="91249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ubtitle 2">
            <a:extLst>
              <a:ext uri="{FF2B5EF4-FFF2-40B4-BE49-F238E27FC236}">
                <a16:creationId xmlns="" xmlns:a16="http://schemas.microsoft.com/office/drawing/2014/main" id="{BD7CF753-3B8D-4314-BB16-B9349B26C0B0}"/>
              </a:ext>
            </a:extLst>
          </p:cNvPr>
          <p:cNvSpPr txBox="1">
            <a:spLocks/>
          </p:cNvSpPr>
          <p:nvPr userDrawn="1"/>
        </p:nvSpPr>
        <p:spPr>
          <a:xfrm>
            <a:off x="1376363" y="3886200"/>
            <a:ext cx="6400800" cy="1752600"/>
          </a:xfrm>
          <a:prstGeom prst="rect">
            <a:avLst/>
          </a:prstGeom>
        </p:spPr>
        <p:txBody>
          <a:bodyPr>
            <a:normAutofit/>
          </a:bodyPr>
          <a:lstStyle>
            <a:lvl1pPr marL="0" indent="0" algn="ctr" defTabSz="914400" rtl="0" eaLnBrk="1" latinLnBrk="0" hangingPunct="1">
              <a:spcBef>
                <a:spcPct val="20000"/>
              </a:spcBef>
              <a:buFont typeface="Arial" pitchFamily="34" charset="0"/>
              <a:buNone/>
              <a:defRPr sz="3200" kern="1200">
                <a:solidFill>
                  <a:srgbClr val="C00000"/>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endParaRPr lang="en-US" dirty="0"/>
          </a:p>
        </p:txBody>
      </p:sp>
      <p:cxnSp>
        <p:nvCxnSpPr>
          <p:cNvPr id="12" name="Straight Connector 11">
            <a:extLst>
              <a:ext uri="{FF2B5EF4-FFF2-40B4-BE49-F238E27FC236}">
                <a16:creationId xmlns="" xmlns:a16="http://schemas.microsoft.com/office/drawing/2014/main" id="{7E327BEB-3FBA-4949-AF9D-3BE083703F1B}"/>
              </a:ext>
            </a:extLst>
          </p:cNvPr>
          <p:cNvCxnSpPr/>
          <p:nvPr userDrawn="1"/>
        </p:nvCxnSpPr>
        <p:spPr>
          <a:xfrm>
            <a:off x="1042988" y="3352800"/>
            <a:ext cx="7058025" cy="0"/>
          </a:xfrm>
          <a:prstGeom prst="line">
            <a:avLst/>
          </a:prstGeom>
          <a:ln>
            <a:solidFill>
              <a:schemeClr val="accent5"/>
            </a:solidFill>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 xmlns:a16="http://schemas.microsoft.com/office/drawing/2014/main" id="{B2BAADA8-53B2-42FA-AACE-B3EFCF336768}"/>
              </a:ext>
            </a:extLst>
          </p:cNvPr>
          <p:cNvSpPr txBox="1">
            <a:spLocks noChangeArrowheads="1"/>
          </p:cNvSpPr>
          <p:nvPr userDrawn="1"/>
        </p:nvSpPr>
        <p:spPr bwMode="auto">
          <a:xfrm>
            <a:off x="4556125" y="5562600"/>
            <a:ext cx="4572000" cy="1016000"/>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2000">
                <a:solidFill>
                  <a:srgbClr val="002060"/>
                </a:solidFill>
                <a:latin typeface="Arial Rounded MT Bold" panose="020F0704030504030204" pitchFamily="34" charset="0"/>
              </a:rPr>
              <a:t>Created By: 		</a:t>
            </a:r>
          </a:p>
          <a:p>
            <a:pPr algn="r" eaLnBrk="1" hangingPunct="1">
              <a:defRPr/>
            </a:pPr>
            <a:r>
              <a:rPr lang="en-US" altLang="en-US" sz="2000">
                <a:solidFill>
                  <a:srgbClr val="002060"/>
                </a:solidFill>
                <a:latin typeface="Arial Rounded MT Bold" panose="020F0704030504030204" pitchFamily="34" charset="0"/>
              </a:rPr>
              <a:t>Kumar Vishal</a:t>
            </a:r>
          </a:p>
          <a:p>
            <a:pPr algn="r" eaLnBrk="1" hangingPunct="1">
              <a:defRPr/>
            </a:pPr>
            <a:r>
              <a:rPr lang="en-US" altLang="en-US" sz="2000">
                <a:solidFill>
                  <a:srgbClr val="002060"/>
                </a:solidFill>
                <a:latin typeface="Arial Rounded MT Bold" panose="020F0704030504030204" pitchFamily="34" charset="0"/>
              </a:rPr>
              <a:t>		(SCA), LPU</a:t>
            </a:r>
          </a:p>
        </p:txBody>
      </p:sp>
      <p:sp>
        <p:nvSpPr>
          <p:cNvPr id="3" name="Subtitle 2"/>
          <p:cNvSpPr>
            <a:spLocks noGrp="1"/>
          </p:cNvSpPr>
          <p:nvPr>
            <p:ph type="subTitle" idx="1"/>
          </p:nvPr>
        </p:nvSpPr>
        <p:spPr>
          <a:xfrm>
            <a:off x="838200" y="3429000"/>
            <a:ext cx="7086600" cy="1752600"/>
          </a:xfrm>
        </p:spPr>
        <p:txBody>
          <a:bodyPr/>
          <a:lstStyle>
            <a:lvl1pPr marL="0" indent="0" algn="l">
              <a:buNone/>
              <a:defRPr>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277594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24DCEC8-CEA9-46C1-AF5B-CBE15C110758}"/>
              </a:ext>
            </a:extLst>
          </p:cNvPr>
          <p:cNvSpPr>
            <a:spLocks noGrp="1"/>
          </p:cNvSpPr>
          <p:nvPr>
            <p:ph type="dt" sz="half" idx="10"/>
          </p:nvPr>
        </p:nvSpPr>
        <p:spPr/>
        <p:txBody>
          <a:bodyPr/>
          <a:lstStyle>
            <a:lvl1pPr>
              <a:defRPr/>
            </a:lvl1pPr>
          </a:lstStyle>
          <a:p>
            <a:pPr>
              <a:defRPr/>
            </a:pPr>
            <a:fld id="{8C607560-142C-4450-B0C1-E16AB0EF2105}" type="datetimeFigureOut">
              <a:rPr lang="en-US"/>
              <a:pPr>
                <a:defRPr/>
              </a:pPr>
              <a:t>04-Sep-23</a:t>
            </a:fld>
            <a:endParaRPr lang="en-US"/>
          </a:p>
        </p:txBody>
      </p:sp>
      <p:sp>
        <p:nvSpPr>
          <p:cNvPr id="5" name="Footer Placeholder 4">
            <a:extLst>
              <a:ext uri="{FF2B5EF4-FFF2-40B4-BE49-F238E27FC236}">
                <a16:creationId xmlns="" xmlns:a16="http://schemas.microsoft.com/office/drawing/2014/main" id="{38FE468B-68B4-469F-B9DA-ACE8DC1C506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 xmlns:a16="http://schemas.microsoft.com/office/drawing/2014/main" id="{626E57EF-8B2D-4F1B-BA5A-35351CF9DC19}"/>
              </a:ext>
            </a:extLst>
          </p:cNvPr>
          <p:cNvSpPr>
            <a:spLocks noGrp="1"/>
          </p:cNvSpPr>
          <p:nvPr>
            <p:ph type="sldNum" sz="quarter" idx="12"/>
          </p:nvPr>
        </p:nvSpPr>
        <p:spPr/>
        <p:txBody>
          <a:bodyPr/>
          <a:lstStyle>
            <a:lvl1pPr>
              <a:defRPr/>
            </a:lvl1pPr>
          </a:lstStyle>
          <a:p>
            <a:fld id="{AFAF46EB-3FC1-4182-8044-3FA10D7FD582}" type="slidenum">
              <a:rPr lang="en-US" altLang="en-US"/>
              <a:pPr/>
              <a:t>‹#›</a:t>
            </a:fld>
            <a:endParaRPr lang="en-US" altLang="en-US"/>
          </a:p>
        </p:txBody>
      </p:sp>
    </p:spTree>
    <p:extLst>
      <p:ext uri="{BB962C8B-B14F-4D97-AF65-F5344CB8AC3E}">
        <p14:creationId xmlns:p14="http://schemas.microsoft.com/office/powerpoint/2010/main" val="365706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8F1B1F3-B329-450C-9B73-B5A9A4759135}"/>
              </a:ext>
            </a:extLst>
          </p:cNvPr>
          <p:cNvSpPr>
            <a:spLocks noGrp="1"/>
          </p:cNvSpPr>
          <p:nvPr>
            <p:ph type="dt" sz="half" idx="10"/>
          </p:nvPr>
        </p:nvSpPr>
        <p:spPr/>
        <p:txBody>
          <a:bodyPr/>
          <a:lstStyle>
            <a:lvl1pPr>
              <a:defRPr/>
            </a:lvl1pPr>
          </a:lstStyle>
          <a:p>
            <a:pPr>
              <a:defRPr/>
            </a:pPr>
            <a:fld id="{523CD544-4F8B-4500-8D33-6DCA40D35C4C}" type="datetimeFigureOut">
              <a:rPr lang="en-US"/>
              <a:pPr>
                <a:defRPr/>
              </a:pPr>
              <a:t>04-Sep-23</a:t>
            </a:fld>
            <a:endParaRPr lang="en-US"/>
          </a:p>
        </p:txBody>
      </p:sp>
      <p:sp>
        <p:nvSpPr>
          <p:cNvPr id="5" name="Footer Placeholder 4">
            <a:extLst>
              <a:ext uri="{FF2B5EF4-FFF2-40B4-BE49-F238E27FC236}">
                <a16:creationId xmlns="" xmlns:a16="http://schemas.microsoft.com/office/drawing/2014/main" id="{EE904C82-B424-41B7-8AB4-B22D8314BBF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 xmlns:a16="http://schemas.microsoft.com/office/drawing/2014/main" id="{8A1C85FB-B17A-4C71-9749-6BF782908ADE}"/>
              </a:ext>
            </a:extLst>
          </p:cNvPr>
          <p:cNvSpPr>
            <a:spLocks noGrp="1"/>
          </p:cNvSpPr>
          <p:nvPr>
            <p:ph type="sldNum" sz="quarter" idx="12"/>
          </p:nvPr>
        </p:nvSpPr>
        <p:spPr/>
        <p:txBody>
          <a:bodyPr/>
          <a:lstStyle>
            <a:lvl1pPr>
              <a:defRPr/>
            </a:lvl1pPr>
          </a:lstStyle>
          <a:p>
            <a:fld id="{AC613DA3-017B-4510-9DC9-0DEFA4FDA41B}" type="slidenum">
              <a:rPr lang="en-US" altLang="en-US"/>
              <a:pPr/>
              <a:t>‹#›</a:t>
            </a:fld>
            <a:endParaRPr lang="en-US" altLang="en-US"/>
          </a:p>
        </p:txBody>
      </p:sp>
    </p:spTree>
    <p:extLst>
      <p:ext uri="{BB962C8B-B14F-4D97-AF65-F5344CB8AC3E}">
        <p14:creationId xmlns:p14="http://schemas.microsoft.com/office/powerpoint/2010/main" val="782076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 xmlns:a16="http://schemas.microsoft.com/office/drawing/2014/main" id="{EB81BD1A-C5F8-42E3-BA9E-E6006B91E89A}"/>
              </a:ext>
            </a:extLst>
          </p:cNvPr>
          <p:cNvSpPr>
            <a:spLocks noGrp="1"/>
          </p:cNvSpPr>
          <p:nvPr>
            <p:ph type="dt" sz="half" idx="10"/>
          </p:nvPr>
        </p:nvSpPr>
        <p:spPr/>
        <p:txBody>
          <a:bodyPr/>
          <a:lstStyle>
            <a:lvl1pPr>
              <a:defRPr/>
            </a:lvl1pPr>
          </a:lstStyle>
          <a:p>
            <a:pPr>
              <a:defRPr/>
            </a:pPr>
            <a:fld id="{103F98BA-2E80-4EFA-A971-E01099D0B499}" type="datetimeFigureOut">
              <a:rPr lang="en-US"/>
              <a:pPr>
                <a:defRPr/>
              </a:pPr>
              <a:t>04-Sep-23</a:t>
            </a:fld>
            <a:endParaRPr lang="en-US"/>
          </a:p>
        </p:txBody>
      </p:sp>
      <p:sp>
        <p:nvSpPr>
          <p:cNvPr id="6" name="Footer Placeholder 4">
            <a:extLst>
              <a:ext uri="{FF2B5EF4-FFF2-40B4-BE49-F238E27FC236}">
                <a16:creationId xmlns="" xmlns:a16="http://schemas.microsoft.com/office/drawing/2014/main" id="{2B443A6B-8C06-4450-8823-83364C79F4F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 xmlns:a16="http://schemas.microsoft.com/office/drawing/2014/main" id="{3839EFE3-6BB3-4A0B-9358-7ADF851B6733}"/>
              </a:ext>
            </a:extLst>
          </p:cNvPr>
          <p:cNvSpPr>
            <a:spLocks noGrp="1"/>
          </p:cNvSpPr>
          <p:nvPr>
            <p:ph type="sldNum" sz="quarter" idx="12"/>
          </p:nvPr>
        </p:nvSpPr>
        <p:spPr/>
        <p:txBody>
          <a:bodyPr/>
          <a:lstStyle>
            <a:lvl1pPr>
              <a:defRPr/>
            </a:lvl1pPr>
          </a:lstStyle>
          <a:p>
            <a:fld id="{FC208D43-9C05-4996-B28F-3EEAA15306EB}" type="slidenum">
              <a:rPr lang="en-US" altLang="en-US"/>
              <a:pPr/>
              <a:t>‹#›</a:t>
            </a:fld>
            <a:endParaRPr lang="en-US" altLang="en-US"/>
          </a:p>
        </p:txBody>
      </p:sp>
    </p:spTree>
    <p:extLst>
      <p:ext uri="{BB962C8B-B14F-4D97-AF65-F5344CB8AC3E}">
        <p14:creationId xmlns:p14="http://schemas.microsoft.com/office/powerpoint/2010/main" val="1879028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 xmlns:a16="http://schemas.microsoft.com/office/drawing/2014/main" id="{30BC964C-89E9-4118-AC79-BB26E19CF2B9}"/>
              </a:ext>
            </a:extLst>
          </p:cNvPr>
          <p:cNvSpPr>
            <a:spLocks noGrp="1"/>
          </p:cNvSpPr>
          <p:nvPr>
            <p:ph type="dt" sz="half" idx="10"/>
          </p:nvPr>
        </p:nvSpPr>
        <p:spPr/>
        <p:txBody>
          <a:bodyPr/>
          <a:lstStyle>
            <a:lvl1pPr>
              <a:defRPr/>
            </a:lvl1pPr>
          </a:lstStyle>
          <a:p>
            <a:pPr>
              <a:defRPr/>
            </a:pPr>
            <a:fld id="{8753594D-30FA-4DBB-94DC-5F6F5CE7CF8C}" type="datetimeFigureOut">
              <a:rPr lang="en-US"/>
              <a:pPr>
                <a:defRPr/>
              </a:pPr>
              <a:t>04-Sep-23</a:t>
            </a:fld>
            <a:endParaRPr lang="en-US"/>
          </a:p>
        </p:txBody>
      </p:sp>
      <p:sp>
        <p:nvSpPr>
          <p:cNvPr id="8" name="Footer Placeholder 4">
            <a:extLst>
              <a:ext uri="{FF2B5EF4-FFF2-40B4-BE49-F238E27FC236}">
                <a16:creationId xmlns="" xmlns:a16="http://schemas.microsoft.com/office/drawing/2014/main" id="{DD0E7B39-7551-4D90-B577-855ED3B0A1B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 xmlns:a16="http://schemas.microsoft.com/office/drawing/2014/main" id="{0D8231A6-DDF7-433A-945A-06D1B6718F7E}"/>
              </a:ext>
            </a:extLst>
          </p:cNvPr>
          <p:cNvSpPr>
            <a:spLocks noGrp="1"/>
          </p:cNvSpPr>
          <p:nvPr>
            <p:ph type="sldNum" sz="quarter" idx="12"/>
          </p:nvPr>
        </p:nvSpPr>
        <p:spPr/>
        <p:txBody>
          <a:bodyPr/>
          <a:lstStyle>
            <a:lvl1pPr>
              <a:defRPr/>
            </a:lvl1pPr>
          </a:lstStyle>
          <a:p>
            <a:fld id="{8156E22A-B453-49D2-9B40-63267E50BE4C}" type="slidenum">
              <a:rPr lang="en-US" altLang="en-US"/>
              <a:pPr/>
              <a:t>‹#›</a:t>
            </a:fld>
            <a:endParaRPr lang="en-US" altLang="en-US"/>
          </a:p>
        </p:txBody>
      </p:sp>
    </p:spTree>
    <p:extLst>
      <p:ext uri="{BB962C8B-B14F-4D97-AF65-F5344CB8AC3E}">
        <p14:creationId xmlns:p14="http://schemas.microsoft.com/office/powerpoint/2010/main" val="269352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 xmlns:a16="http://schemas.microsoft.com/office/drawing/2014/main" id="{84E054AF-3863-4009-AA06-8F004EDA8B50}"/>
              </a:ext>
            </a:extLst>
          </p:cNvPr>
          <p:cNvSpPr>
            <a:spLocks noGrp="1"/>
          </p:cNvSpPr>
          <p:nvPr>
            <p:ph type="dt" sz="half" idx="10"/>
          </p:nvPr>
        </p:nvSpPr>
        <p:spPr/>
        <p:txBody>
          <a:bodyPr/>
          <a:lstStyle>
            <a:lvl1pPr>
              <a:defRPr/>
            </a:lvl1pPr>
          </a:lstStyle>
          <a:p>
            <a:pPr>
              <a:defRPr/>
            </a:pPr>
            <a:fld id="{F5272354-3D7A-44DB-A6DE-8C55E8450E4D}" type="datetimeFigureOut">
              <a:rPr lang="en-US"/>
              <a:pPr>
                <a:defRPr/>
              </a:pPr>
              <a:t>04-Sep-23</a:t>
            </a:fld>
            <a:endParaRPr lang="en-US"/>
          </a:p>
        </p:txBody>
      </p:sp>
      <p:sp>
        <p:nvSpPr>
          <p:cNvPr id="4" name="Footer Placeholder 4">
            <a:extLst>
              <a:ext uri="{FF2B5EF4-FFF2-40B4-BE49-F238E27FC236}">
                <a16:creationId xmlns="" xmlns:a16="http://schemas.microsoft.com/office/drawing/2014/main" id="{5407073B-9F48-4D96-95F7-3D2EFD26907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 xmlns:a16="http://schemas.microsoft.com/office/drawing/2014/main" id="{2D1759B0-F09C-4E8D-8B75-9106CB697F9D}"/>
              </a:ext>
            </a:extLst>
          </p:cNvPr>
          <p:cNvSpPr>
            <a:spLocks noGrp="1"/>
          </p:cNvSpPr>
          <p:nvPr>
            <p:ph type="sldNum" sz="quarter" idx="12"/>
          </p:nvPr>
        </p:nvSpPr>
        <p:spPr/>
        <p:txBody>
          <a:bodyPr/>
          <a:lstStyle>
            <a:lvl1pPr>
              <a:defRPr/>
            </a:lvl1pPr>
          </a:lstStyle>
          <a:p>
            <a:fld id="{935BA3C3-A400-4577-90BF-46FCDD533B82}" type="slidenum">
              <a:rPr lang="en-US" altLang="en-US"/>
              <a:pPr/>
              <a:t>‹#›</a:t>
            </a:fld>
            <a:endParaRPr lang="en-US" altLang="en-US"/>
          </a:p>
        </p:txBody>
      </p:sp>
    </p:spTree>
    <p:extLst>
      <p:ext uri="{BB962C8B-B14F-4D97-AF65-F5344CB8AC3E}">
        <p14:creationId xmlns:p14="http://schemas.microsoft.com/office/powerpoint/2010/main" val="3939675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 xmlns:a16="http://schemas.microsoft.com/office/drawing/2014/main" id="{3D4AB949-8418-408A-A668-BC67BFDA0BE0}"/>
              </a:ext>
            </a:extLst>
          </p:cNvPr>
          <p:cNvSpPr>
            <a:spLocks noGrp="1"/>
          </p:cNvSpPr>
          <p:nvPr>
            <p:ph type="dt" sz="half" idx="10"/>
          </p:nvPr>
        </p:nvSpPr>
        <p:spPr/>
        <p:txBody>
          <a:bodyPr/>
          <a:lstStyle>
            <a:lvl1pPr>
              <a:defRPr/>
            </a:lvl1pPr>
          </a:lstStyle>
          <a:p>
            <a:pPr>
              <a:defRPr/>
            </a:pPr>
            <a:fld id="{5C6E96DD-E684-4EF2-A9D9-72BD18EBE563}" type="datetimeFigureOut">
              <a:rPr lang="en-US"/>
              <a:pPr>
                <a:defRPr/>
              </a:pPr>
              <a:t>04-Sep-23</a:t>
            </a:fld>
            <a:endParaRPr lang="en-US"/>
          </a:p>
        </p:txBody>
      </p:sp>
      <p:sp>
        <p:nvSpPr>
          <p:cNvPr id="3" name="Footer Placeholder 4">
            <a:extLst>
              <a:ext uri="{FF2B5EF4-FFF2-40B4-BE49-F238E27FC236}">
                <a16:creationId xmlns="" xmlns:a16="http://schemas.microsoft.com/office/drawing/2014/main" id="{0970FE87-F507-4CA8-9F10-0890EB85EBD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 xmlns:a16="http://schemas.microsoft.com/office/drawing/2014/main" id="{BF0F2F19-855B-4ABA-B331-4C2D41F96D72}"/>
              </a:ext>
            </a:extLst>
          </p:cNvPr>
          <p:cNvSpPr>
            <a:spLocks noGrp="1"/>
          </p:cNvSpPr>
          <p:nvPr>
            <p:ph type="sldNum" sz="quarter" idx="12"/>
          </p:nvPr>
        </p:nvSpPr>
        <p:spPr/>
        <p:txBody>
          <a:bodyPr/>
          <a:lstStyle>
            <a:lvl1pPr>
              <a:defRPr/>
            </a:lvl1pPr>
          </a:lstStyle>
          <a:p>
            <a:fld id="{69EEF1AA-10A3-43E7-A66F-B7B93132D396}" type="slidenum">
              <a:rPr lang="en-US" altLang="en-US"/>
              <a:pPr/>
              <a:t>‹#›</a:t>
            </a:fld>
            <a:endParaRPr lang="en-US" altLang="en-US"/>
          </a:p>
        </p:txBody>
      </p:sp>
    </p:spTree>
    <p:extLst>
      <p:ext uri="{BB962C8B-B14F-4D97-AF65-F5344CB8AC3E}">
        <p14:creationId xmlns:p14="http://schemas.microsoft.com/office/powerpoint/2010/main" val="3452063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 xmlns:a16="http://schemas.microsoft.com/office/drawing/2014/main" id="{26FDBAB6-DCDF-490F-81BC-C7A6D1844E48}"/>
              </a:ext>
            </a:extLst>
          </p:cNvPr>
          <p:cNvSpPr>
            <a:spLocks noGrp="1"/>
          </p:cNvSpPr>
          <p:nvPr>
            <p:ph type="dt" sz="half" idx="10"/>
          </p:nvPr>
        </p:nvSpPr>
        <p:spPr/>
        <p:txBody>
          <a:bodyPr/>
          <a:lstStyle>
            <a:lvl1pPr>
              <a:defRPr/>
            </a:lvl1pPr>
          </a:lstStyle>
          <a:p>
            <a:pPr>
              <a:defRPr/>
            </a:pPr>
            <a:fld id="{5AE1E974-5771-46E0-9406-554F7260A3EA}" type="datetimeFigureOut">
              <a:rPr lang="en-US"/>
              <a:pPr>
                <a:defRPr/>
              </a:pPr>
              <a:t>04-Sep-23</a:t>
            </a:fld>
            <a:endParaRPr lang="en-US"/>
          </a:p>
        </p:txBody>
      </p:sp>
      <p:sp>
        <p:nvSpPr>
          <p:cNvPr id="6" name="Footer Placeholder 4">
            <a:extLst>
              <a:ext uri="{FF2B5EF4-FFF2-40B4-BE49-F238E27FC236}">
                <a16:creationId xmlns="" xmlns:a16="http://schemas.microsoft.com/office/drawing/2014/main" id="{0A4C5685-D12C-4863-B09C-2104C40A163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 xmlns:a16="http://schemas.microsoft.com/office/drawing/2014/main" id="{E09896DB-08DC-4DD5-AC8A-A072F30F864F}"/>
              </a:ext>
            </a:extLst>
          </p:cNvPr>
          <p:cNvSpPr>
            <a:spLocks noGrp="1"/>
          </p:cNvSpPr>
          <p:nvPr>
            <p:ph type="sldNum" sz="quarter" idx="12"/>
          </p:nvPr>
        </p:nvSpPr>
        <p:spPr/>
        <p:txBody>
          <a:bodyPr/>
          <a:lstStyle>
            <a:lvl1pPr>
              <a:defRPr/>
            </a:lvl1pPr>
          </a:lstStyle>
          <a:p>
            <a:fld id="{EB147889-B9B2-432B-9C11-A5D2B60E2BDF}" type="slidenum">
              <a:rPr lang="en-US" altLang="en-US"/>
              <a:pPr/>
              <a:t>‹#›</a:t>
            </a:fld>
            <a:endParaRPr lang="en-US" altLang="en-US"/>
          </a:p>
        </p:txBody>
      </p:sp>
    </p:spTree>
    <p:extLst>
      <p:ext uri="{BB962C8B-B14F-4D97-AF65-F5344CB8AC3E}">
        <p14:creationId xmlns:p14="http://schemas.microsoft.com/office/powerpoint/2010/main" val="1429367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 xmlns:a16="http://schemas.microsoft.com/office/drawing/2014/main" id="{BC77D2C7-DA6A-4955-B01E-0F29F828991E}"/>
              </a:ext>
            </a:extLst>
          </p:cNvPr>
          <p:cNvSpPr>
            <a:spLocks noGrp="1"/>
          </p:cNvSpPr>
          <p:nvPr>
            <p:ph type="dt" sz="half" idx="10"/>
          </p:nvPr>
        </p:nvSpPr>
        <p:spPr/>
        <p:txBody>
          <a:bodyPr/>
          <a:lstStyle>
            <a:lvl1pPr>
              <a:defRPr/>
            </a:lvl1pPr>
          </a:lstStyle>
          <a:p>
            <a:pPr>
              <a:defRPr/>
            </a:pPr>
            <a:fld id="{C692F6FC-E032-42AE-A563-068BACAF0111}" type="datetimeFigureOut">
              <a:rPr lang="en-US"/>
              <a:pPr>
                <a:defRPr/>
              </a:pPr>
              <a:t>04-Sep-23</a:t>
            </a:fld>
            <a:endParaRPr lang="en-US"/>
          </a:p>
        </p:txBody>
      </p:sp>
      <p:sp>
        <p:nvSpPr>
          <p:cNvPr id="6" name="Footer Placeholder 4">
            <a:extLst>
              <a:ext uri="{FF2B5EF4-FFF2-40B4-BE49-F238E27FC236}">
                <a16:creationId xmlns="" xmlns:a16="http://schemas.microsoft.com/office/drawing/2014/main" id="{6201A0F8-C85A-4232-8A9E-A2221D2A463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 xmlns:a16="http://schemas.microsoft.com/office/drawing/2014/main" id="{2ADF48F7-309F-416A-8D0D-B3551BD6EC23}"/>
              </a:ext>
            </a:extLst>
          </p:cNvPr>
          <p:cNvSpPr>
            <a:spLocks noGrp="1"/>
          </p:cNvSpPr>
          <p:nvPr>
            <p:ph type="sldNum" sz="quarter" idx="12"/>
          </p:nvPr>
        </p:nvSpPr>
        <p:spPr/>
        <p:txBody>
          <a:bodyPr/>
          <a:lstStyle>
            <a:lvl1pPr>
              <a:defRPr/>
            </a:lvl1pPr>
          </a:lstStyle>
          <a:p>
            <a:fld id="{5E2B55C6-5809-4B92-BC5D-71034E9692E5}" type="slidenum">
              <a:rPr lang="en-US" altLang="en-US"/>
              <a:pPr/>
              <a:t>‹#›</a:t>
            </a:fld>
            <a:endParaRPr lang="en-US" altLang="en-US"/>
          </a:p>
        </p:txBody>
      </p:sp>
    </p:spTree>
    <p:extLst>
      <p:ext uri="{BB962C8B-B14F-4D97-AF65-F5344CB8AC3E}">
        <p14:creationId xmlns:p14="http://schemas.microsoft.com/office/powerpoint/2010/main" val="2534646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 xmlns:a16="http://schemas.microsoft.com/office/drawing/2014/main" id="{DF154E50-2355-4BF0-936C-03AB68E84250}"/>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 xmlns:a16="http://schemas.microsoft.com/office/drawing/2014/main" id="{9FD024A4-C2C8-4362-9386-1917964CAED8}"/>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 xmlns:a16="http://schemas.microsoft.com/office/drawing/2014/main" id="{199805F6-704B-4ABC-B137-C91BAEB23721}"/>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7F7CB6EB-D365-4298-A099-34FD4C4DD9EE}" type="datetimeFigureOut">
              <a:rPr lang="en-US"/>
              <a:pPr>
                <a:defRPr/>
              </a:pPr>
              <a:t>04-Sep-23</a:t>
            </a:fld>
            <a:endParaRPr lang="en-US"/>
          </a:p>
        </p:txBody>
      </p:sp>
      <p:sp>
        <p:nvSpPr>
          <p:cNvPr id="5" name="Footer Placeholder 4">
            <a:extLst>
              <a:ext uri="{FF2B5EF4-FFF2-40B4-BE49-F238E27FC236}">
                <a16:creationId xmlns="" xmlns:a16="http://schemas.microsoft.com/office/drawing/2014/main" id="{06B21D2E-1794-4985-AFCA-0C277CACF01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 xmlns:a16="http://schemas.microsoft.com/office/drawing/2014/main" id="{386EA7C8-9B44-4FB6-BF0C-02AEFD9E97A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21AFC4B5-8FD0-40D5-9BDA-9BCC1181BD1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91680B-A8DD-4A3A-91F0-21EC61848934}"/>
              </a:ext>
            </a:extLst>
          </p:cNvPr>
          <p:cNvSpPr>
            <a:spLocks noGrp="1"/>
          </p:cNvSpPr>
          <p:nvPr>
            <p:ph type="ctrTitle" idx="4294967295"/>
          </p:nvPr>
        </p:nvSpPr>
        <p:spPr>
          <a:xfrm>
            <a:off x="685800" y="1806575"/>
            <a:ext cx="7772400" cy="1470025"/>
          </a:xfrm>
        </p:spPr>
        <p:txBody>
          <a:bodyPr>
            <a:normAutofit fontScale="90000"/>
          </a:bodyPr>
          <a:lstStyle/>
          <a:p>
            <a:pPr eaLnBrk="1" hangingPunct="1">
              <a:defRPr/>
            </a:pPr>
            <a:r>
              <a:rPr lang="en-US" dirty="0"/>
              <a:t>CAP776</a:t>
            </a:r>
            <a:br>
              <a:rPr lang="en-US" dirty="0"/>
            </a:br>
            <a:r>
              <a:rPr lang="en-US" sz="6000" b="1" dirty="0">
                <a:solidFill>
                  <a:srgbClr val="000000"/>
                </a:solidFill>
              </a:rPr>
              <a:t> </a:t>
            </a:r>
            <a:r>
              <a:rPr lang="en-US" sz="3600" b="1" dirty="0">
                <a:solidFill>
                  <a:srgbClr val="000000"/>
                </a:solidFill>
              </a:rPr>
              <a:t>PROGRAMMING IN PYTHON</a:t>
            </a:r>
            <a:r>
              <a:rPr lang="en-US" sz="2700" dirty="0"/>
              <a:t> </a:t>
            </a:r>
            <a:r>
              <a:rPr lang="en-US" sz="1400" dirty="0"/>
              <a:t/>
            </a:r>
            <a:br>
              <a:rPr lang="en-US" sz="1400" dirty="0"/>
            </a:br>
            <a:r>
              <a:rPr lang="en-US" dirty="0"/>
              <a:t/>
            </a:r>
            <a:br>
              <a:rPr lang="en-US" dirty="0"/>
            </a:br>
            <a:endParaRPr lang="en-US" dirty="0"/>
          </a:p>
        </p:txBody>
      </p:sp>
      <p:sp>
        <p:nvSpPr>
          <p:cNvPr id="3075" name="Subtitle 2">
            <a:extLst>
              <a:ext uri="{FF2B5EF4-FFF2-40B4-BE49-F238E27FC236}">
                <a16:creationId xmlns="" xmlns:a16="http://schemas.microsoft.com/office/drawing/2014/main" id="{4921F95C-FFA2-471B-B299-066C576B8D25}"/>
              </a:ext>
            </a:extLst>
          </p:cNvPr>
          <p:cNvSpPr>
            <a:spLocks noGrp="1"/>
          </p:cNvSpPr>
          <p:nvPr>
            <p:ph type="subTitle" idx="1"/>
          </p:nvPr>
        </p:nvSpPr>
        <p:spPr/>
        <p:txBody>
          <a:bodyPr/>
          <a:lstStyle/>
          <a:p>
            <a:pPr algn="ctr" eaLnBrk="1" hangingPunct="1">
              <a:spcBef>
                <a:spcPct val="0"/>
              </a:spcBef>
            </a:pPr>
            <a:endParaRPr lang="en-US" altLang="en-US">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04773A-1B3F-463C-8BA5-4A0607BB3DBD}"/>
              </a:ext>
            </a:extLst>
          </p:cNvPr>
          <p:cNvSpPr>
            <a:spLocks noGrp="1"/>
          </p:cNvSpPr>
          <p:nvPr>
            <p:ph type="title"/>
          </p:nvPr>
        </p:nvSpPr>
        <p:spPr>
          <a:xfrm>
            <a:off x="457200" y="838200"/>
            <a:ext cx="8229600" cy="579438"/>
          </a:xfrm>
        </p:spPr>
        <p:txBody>
          <a:bodyPr/>
          <a:lstStyle/>
          <a:p>
            <a:r>
              <a:rPr lang="en-US" sz="3200" dirty="0">
                <a:solidFill>
                  <a:srgbClr val="FF0000"/>
                </a:solidFill>
              </a:rPr>
              <a:t>Constructors and Destructors</a:t>
            </a:r>
            <a:br>
              <a:rPr lang="en-US" sz="3200" dirty="0">
                <a:solidFill>
                  <a:srgbClr val="FF0000"/>
                </a:solidFill>
              </a:rPr>
            </a:br>
            <a:endParaRPr lang="en-US" sz="3200" dirty="0">
              <a:solidFill>
                <a:srgbClr val="FF0000"/>
              </a:solidFill>
            </a:endParaRPr>
          </a:p>
        </p:txBody>
      </p:sp>
      <p:pic>
        <p:nvPicPr>
          <p:cNvPr id="4" name="Picture 3">
            <a:extLst>
              <a:ext uri="{FF2B5EF4-FFF2-40B4-BE49-F238E27FC236}">
                <a16:creationId xmlns="" xmlns:a16="http://schemas.microsoft.com/office/drawing/2014/main" id="{4FF5D5E7-383C-47BA-B39C-46DE794CFE62}"/>
              </a:ext>
            </a:extLst>
          </p:cNvPr>
          <p:cNvPicPr>
            <a:picLocks noChangeAspect="1"/>
          </p:cNvPicPr>
          <p:nvPr/>
        </p:nvPicPr>
        <p:blipFill>
          <a:blip r:embed="rId2"/>
          <a:stretch>
            <a:fillRect/>
          </a:stretch>
        </p:blipFill>
        <p:spPr>
          <a:xfrm>
            <a:off x="457200" y="2498475"/>
            <a:ext cx="4301065" cy="2419349"/>
          </a:xfrm>
          <a:prstGeom prst="rect">
            <a:avLst/>
          </a:prstGeom>
        </p:spPr>
      </p:pic>
      <p:pic>
        <p:nvPicPr>
          <p:cNvPr id="5" name="Picture 4">
            <a:extLst>
              <a:ext uri="{FF2B5EF4-FFF2-40B4-BE49-F238E27FC236}">
                <a16:creationId xmlns="" xmlns:a16="http://schemas.microsoft.com/office/drawing/2014/main" id="{FBE416C2-43E4-492C-BBEA-EAE8950E741A}"/>
              </a:ext>
            </a:extLst>
          </p:cNvPr>
          <p:cNvPicPr>
            <a:picLocks noChangeAspect="1"/>
          </p:cNvPicPr>
          <p:nvPr/>
        </p:nvPicPr>
        <p:blipFill>
          <a:blip r:embed="rId3"/>
          <a:stretch>
            <a:fillRect/>
          </a:stretch>
        </p:blipFill>
        <p:spPr>
          <a:xfrm>
            <a:off x="5014374" y="2498475"/>
            <a:ext cx="3702241" cy="2528028"/>
          </a:xfrm>
          <a:prstGeom prst="rect">
            <a:avLst/>
          </a:prstGeom>
        </p:spPr>
      </p:pic>
    </p:spTree>
    <p:extLst>
      <p:ext uri="{BB962C8B-B14F-4D97-AF65-F5344CB8AC3E}">
        <p14:creationId xmlns:p14="http://schemas.microsoft.com/office/powerpoint/2010/main" val="172764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 xmlns:a16="http://schemas.microsoft.com/office/drawing/2014/main" id="{0F4A9B7C-FFBD-43CC-AAA1-2280F806C554}"/>
              </a:ext>
            </a:extLst>
          </p:cNvPr>
          <p:cNvSpPr>
            <a:spLocks noGrp="1"/>
          </p:cNvSpPr>
          <p:nvPr>
            <p:ph type="title"/>
          </p:nvPr>
        </p:nvSpPr>
        <p:spPr/>
        <p:txBody>
          <a:bodyPr/>
          <a:lstStyle/>
          <a:p>
            <a:pPr eaLnBrk="1" hangingPunct="1"/>
            <a:r>
              <a:rPr lang="en-US" altLang="en-US"/>
              <a:t>Constructor in python</a:t>
            </a:r>
          </a:p>
        </p:txBody>
      </p:sp>
      <p:sp>
        <p:nvSpPr>
          <p:cNvPr id="3" name="Content Placeholder 2">
            <a:extLst>
              <a:ext uri="{FF2B5EF4-FFF2-40B4-BE49-F238E27FC236}">
                <a16:creationId xmlns="" xmlns:a16="http://schemas.microsoft.com/office/drawing/2014/main" id="{132AF1D1-6CDD-4205-9D18-8D4F5AC9F6E1}"/>
              </a:ext>
            </a:extLst>
          </p:cNvPr>
          <p:cNvSpPr>
            <a:spLocks noGrp="1"/>
          </p:cNvSpPr>
          <p:nvPr>
            <p:ph idx="1"/>
          </p:nvPr>
        </p:nvSpPr>
        <p:spPr>
          <a:xfrm>
            <a:off x="457200" y="1295400"/>
            <a:ext cx="8229600" cy="4830763"/>
          </a:xfrm>
        </p:spPr>
        <p:txBody>
          <a:bodyPr rtlCol="0">
            <a:normAutofit fontScale="70000" lnSpcReduction="20000"/>
          </a:bodyPr>
          <a:lstStyle/>
          <a:p>
            <a:pPr eaLnBrk="1" fontAlgn="auto" hangingPunct="1">
              <a:spcAft>
                <a:spcPts val="0"/>
              </a:spcAft>
              <a:defRPr/>
            </a:pPr>
            <a:r>
              <a:rPr lang="en-US" dirty="0"/>
              <a:t>By defining _ _ init_ _</a:t>
            </a:r>
          </a:p>
          <a:p>
            <a:pPr eaLnBrk="1" fontAlgn="auto" hangingPunct="1">
              <a:spcAft>
                <a:spcPts val="0"/>
              </a:spcAft>
              <a:defRPr/>
            </a:pPr>
            <a:r>
              <a:rPr lang="en-US" dirty="0"/>
              <a:t>Paramerized/non parameterized</a:t>
            </a:r>
          </a:p>
          <a:p>
            <a:pPr eaLnBrk="1" fontAlgn="auto" hangingPunct="1">
              <a:spcAft>
                <a:spcPts val="0"/>
              </a:spcAft>
              <a:buFont typeface="Arial" panose="020B0604020202020204" pitchFamily="34" charset="0"/>
              <a:buNone/>
              <a:defRPr/>
            </a:pPr>
            <a:r>
              <a:rPr lang="en-US" dirty="0"/>
              <a:t>Eg:</a:t>
            </a:r>
          </a:p>
          <a:p>
            <a:pPr eaLnBrk="1" fontAlgn="auto" hangingPunct="1">
              <a:spcAft>
                <a:spcPts val="0"/>
              </a:spcAft>
              <a:buFont typeface="Arial" panose="020B0604020202020204" pitchFamily="34" charset="0"/>
              <a:buNone/>
              <a:defRPr/>
            </a:pPr>
            <a:r>
              <a:rPr lang="en-US" dirty="0"/>
              <a:t>class classA:</a:t>
            </a:r>
          </a:p>
          <a:p>
            <a:pPr eaLnBrk="1" fontAlgn="auto" hangingPunct="1">
              <a:spcAft>
                <a:spcPts val="0"/>
              </a:spcAft>
              <a:buFont typeface="Arial" panose="020B0604020202020204" pitchFamily="34" charset="0"/>
              <a:buNone/>
              <a:defRPr/>
            </a:pPr>
            <a:r>
              <a:rPr lang="en-US" dirty="0"/>
              <a:t>    </a:t>
            </a:r>
            <a:r>
              <a:rPr lang="en-US" b="1" dirty="0"/>
              <a:t>def</a:t>
            </a:r>
            <a:r>
              <a:rPr lang="en-US" dirty="0"/>
              <a:t> _ _init_ _(self):</a:t>
            </a:r>
          </a:p>
          <a:p>
            <a:pPr eaLnBrk="1" fontAlgn="auto" hangingPunct="1">
              <a:spcAft>
                <a:spcPts val="0"/>
              </a:spcAft>
              <a:buFont typeface="Arial" panose="020B0604020202020204" pitchFamily="34" charset="0"/>
              <a:buNone/>
              <a:defRPr/>
            </a:pPr>
            <a:r>
              <a:rPr lang="en-US" dirty="0"/>
              <a:t>         print(“constructor”)</a:t>
            </a:r>
          </a:p>
          <a:p>
            <a:pPr eaLnBrk="1" fontAlgn="auto" hangingPunct="1">
              <a:spcAft>
                <a:spcPts val="0"/>
              </a:spcAft>
              <a:buFont typeface="Arial" panose="020B0604020202020204" pitchFamily="34" charset="0"/>
              <a:buNone/>
              <a:defRPr/>
            </a:pPr>
            <a:endParaRPr lang="en-US" dirty="0"/>
          </a:p>
          <a:p>
            <a:pPr eaLnBrk="1" fontAlgn="auto" hangingPunct="1">
              <a:spcAft>
                <a:spcPts val="0"/>
              </a:spcAft>
              <a:buFont typeface="Arial" panose="020B0604020202020204" pitchFamily="34" charset="0"/>
              <a:buNone/>
              <a:defRPr/>
            </a:pPr>
            <a:r>
              <a:rPr lang="en-US" b="1" dirty="0"/>
              <a:t>    def</a:t>
            </a:r>
            <a:r>
              <a:rPr lang="en-US" dirty="0"/>
              <a:t> __init__(self,name,id):  </a:t>
            </a:r>
          </a:p>
          <a:p>
            <a:pPr eaLnBrk="1" fontAlgn="auto" hangingPunct="1">
              <a:spcAft>
                <a:spcPts val="0"/>
              </a:spcAft>
              <a:buFont typeface="Arial" panose="020B0604020202020204" pitchFamily="34" charset="0"/>
              <a:buNone/>
              <a:defRPr/>
            </a:pPr>
            <a:r>
              <a:rPr lang="en-US" dirty="0"/>
              <a:t>         self.id = id;  </a:t>
            </a:r>
          </a:p>
          <a:p>
            <a:pPr eaLnBrk="1" fontAlgn="auto" hangingPunct="1">
              <a:spcAft>
                <a:spcPts val="0"/>
              </a:spcAft>
              <a:buFont typeface="Arial" panose="020B0604020202020204" pitchFamily="34" charset="0"/>
              <a:buNone/>
              <a:defRPr/>
            </a:pPr>
            <a:r>
              <a:rPr lang="en-US" dirty="0"/>
              <a:t>         self.name = name;  </a:t>
            </a:r>
          </a:p>
          <a:p>
            <a:pPr eaLnBrk="1" fontAlgn="auto" hangingPunct="1">
              <a:spcAft>
                <a:spcPts val="0"/>
              </a:spcAft>
              <a:buFont typeface="Arial" panose="020B0604020202020204" pitchFamily="34" charset="0"/>
              <a:buNone/>
              <a:defRPr/>
            </a:pPr>
            <a:endParaRPr lang="en-US" dirty="0"/>
          </a:p>
          <a:p>
            <a:pPr eaLnBrk="1" fontAlgn="auto" hangingPunct="1">
              <a:spcAft>
                <a:spcPts val="0"/>
              </a:spcAft>
              <a:buFont typeface="Arial" panose="020B0604020202020204" pitchFamily="34" charset="0"/>
              <a:buNone/>
              <a:defRPr/>
            </a:pPr>
            <a:endParaRPr lang="en-US" dirty="0"/>
          </a:p>
          <a:p>
            <a:pPr eaLnBrk="1" fontAlgn="auto" hangingPunct="1">
              <a:spcAft>
                <a:spcPts val="0"/>
              </a:spcAft>
              <a:buFont typeface="Arial" panose="020B0604020202020204" pitchFamily="34" charset="0"/>
              <a:buNone/>
              <a:defRPr/>
            </a:pPr>
            <a:r>
              <a:rPr lang="en-US" dirty="0"/>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A43439-F94B-4E8C-B89C-205150B31B79}"/>
              </a:ext>
            </a:extLst>
          </p:cNvPr>
          <p:cNvSpPr>
            <a:spLocks noGrp="1"/>
          </p:cNvSpPr>
          <p:nvPr>
            <p:ph type="title"/>
          </p:nvPr>
        </p:nvSpPr>
        <p:spPr>
          <a:xfrm>
            <a:off x="457200" y="274638"/>
            <a:ext cx="8229600" cy="639762"/>
          </a:xfrm>
        </p:spPr>
        <p:txBody>
          <a:bodyPr/>
          <a:lstStyle/>
          <a:p>
            <a:pPr algn="l"/>
            <a:r>
              <a:rPr lang="en-US" sz="3600" dirty="0">
                <a:solidFill>
                  <a:srgbClr val="FF0000"/>
                </a:solidFill>
              </a:rPr>
              <a:t>Note:</a:t>
            </a:r>
          </a:p>
        </p:txBody>
      </p:sp>
      <p:sp>
        <p:nvSpPr>
          <p:cNvPr id="3" name="Content Placeholder 2">
            <a:extLst>
              <a:ext uri="{FF2B5EF4-FFF2-40B4-BE49-F238E27FC236}">
                <a16:creationId xmlns="" xmlns:a16="http://schemas.microsoft.com/office/drawing/2014/main" id="{0FB57B50-C5D4-4A00-9581-34F722422388}"/>
              </a:ext>
            </a:extLst>
          </p:cNvPr>
          <p:cNvSpPr>
            <a:spLocks noGrp="1"/>
          </p:cNvSpPr>
          <p:nvPr>
            <p:ph idx="1"/>
          </p:nvPr>
        </p:nvSpPr>
        <p:spPr>
          <a:xfrm>
            <a:off x="457200" y="914401"/>
            <a:ext cx="8458200" cy="5105400"/>
          </a:xfrm>
        </p:spPr>
        <p:txBody>
          <a:bodyPr/>
          <a:lstStyle/>
          <a:p>
            <a:pPr>
              <a:buFont typeface="Wingdings" panose="05000000000000000000" pitchFamily="2" charset="2"/>
              <a:buChar char="ü"/>
            </a:pPr>
            <a:r>
              <a:rPr lang="en-US" sz="2800" dirty="0"/>
              <a:t>Python does not support the concept of Constructor overloading. </a:t>
            </a:r>
          </a:p>
          <a:p>
            <a:pPr algn="just">
              <a:buFont typeface="Wingdings" panose="05000000000000000000" pitchFamily="2" charset="2"/>
              <a:buChar char="ü"/>
            </a:pPr>
            <a:r>
              <a:rPr lang="en-US" sz="2800" dirty="0"/>
              <a:t>If we try to define the default constructor and the next parameterized constructor within the same class then only the parameterized constructor will remain active but the default constructor will not work. </a:t>
            </a:r>
          </a:p>
          <a:p>
            <a:pPr>
              <a:buFont typeface="Wingdings" panose="05000000000000000000" pitchFamily="2" charset="2"/>
              <a:buChar char="ü"/>
            </a:pPr>
            <a:r>
              <a:rPr lang="en-US" dirty="0">
                <a:solidFill>
                  <a:srgbClr val="FF0000"/>
                </a:solidFill>
              </a:rPr>
              <a:t>Solution of Constructor overloading using Default argument</a:t>
            </a:r>
            <a:endParaRPr lang="en-US" sz="2000" dirty="0">
              <a:solidFill>
                <a:srgbClr val="FF0000"/>
              </a:solidFill>
            </a:endParaRPr>
          </a:p>
          <a:p>
            <a:pPr>
              <a:buFont typeface="Wingdings" panose="05000000000000000000" pitchFamily="2" charset="2"/>
              <a:buChar char="ü"/>
            </a:pPr>
            <a:endParaRPr lang="en-US" sz="2000" dirty="0"/>
          </a:p>
          <a:p>
            <a:pPr algn="just">
              <a:buFont typeface="Wingdings" panose="05000000000000000000" pitchFamily="2" charset="2"/>
              <a:buChar char="ü"/>
            </a:pPr>
            <a:endParaRPr lang="en-US" sz="2400" dirty="0"/>
          </a:p>
          <a:p>
            <a:pPr>
              <a:buFont typeface="Wingdings" panose="05000000000000000000" pitchFamily="2" charset="2"/>
              <a:buChar char="ü"/>
            </a:pPr>
            <a:endParaRPr lang="en-US" sz="2800" dirty="0"/>
          </a:p>
          <a:p>
            <a:pPr marL="0" indent="0">
              <a:buNone/>
            </a:pPr>
            <a:endParaRPr lang="en-US" dirty="0"/>
          </a:p>
        </p:txBody>
      </p:sp>
    </p:spTree>
    <p:extLst>
      <p:ext uri="{BB962C8B-B14F-4D97-AF65-F5344CB8AC3E}">
        <p14:creationId xmlns:p14="http://schemas.microsoft.com/office/powerpoint/2010/main" val="413154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80">
                                          <p:stCondLst>
                                            <p:cond delay="0"/>
                                          </p:stCondLst>
                                        </p:cTn>
                                        <p:tgtEl>
                                          <p:spTgt spid="3">
                                            <p:txEl>
                                              <p:pRg st="2" end="2"/>
                                            </p:txEl>
                                          </p:spTgt>
                                        </p:tgtEl>
                                      </p:cBhvr>
                                    </p:animEffect>
                                    <p:anim calcmode="lin" valueType="num">
                                      <p:cBhvr>
                                        <p:cTn id="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2" end="2"/>
                                            </p:txEl>
                                          </p:spTgt>
                                        </p:tgtEl>
                                      </p:cBhvr>
                                      <p:to x="100000" y="60000"/>
                                    </p:animScale>
                                    <p:animScale>
                                      <p:cBhvr>
                                        <p:cTn id="14" dur="166" decel="50000">
                                          <p:stCondLst>
                                            <p:cond delay="676"/>
                                          </p:stCondLst>
                                        </p:cTn>
                                        <p:tgtEl>
                                          <p:spTgt spid="3">
                                            <p:txEl>
                                              <p:pRg st="2" end="2"/>
                                            </p:txEl>
                                          </p:spTgt>
                                        </p:tgtEl>
                                      </p:cBhvr>
                                      <p:to x="100000" y="100000"/>
                                    </p:animScale>
                                    <p:animScale>
                                      <p:cBhvr>
                                        <p:cTn id="15" dur="26">
                                          <p:stCondLst>
                                            <p:cond delay="1312"/>
                                          </p:stCondLst>
                                        </p:cTn>
                                        <p:tgtEl>
                                          <p:spTgt spid="3">
                                            <p:txEl>
                                              <p:pRg st="2" end="2"/>
                                            </p:txEl>
                                          </p:spTgt>
                                        </p:tgtEl>
                                      </p:cBhvr>
                                      <p:to x="100000" y="80000"/>
                                    </p:animScale>
                                    <p:animScale>
                                      <p:cBhvr>
                                        <p:cTn id="16" dur="166" decel="50000">
                                          <p:stCondLst>
                                            <p:cond delay="1338"/>
                                          </p:stCondLst>
                                        </p:cTn>
                                        <p:tgtEl>
                                          <p:spTgt spid="3">
                                            <p:txEl>
                                              <p:pRg st="2" end="2"/>
                                            </p:txEl>
                                          </p:spTgt>
                                        </p:tgtEl>
                                      </p:cBhvr>
                                      <p:to x="100000" y="100000"/>
                                    </p:animScale>
                                    <p:animScale>
                                      <p:cBhvr>
                                        <p:cTn id="17" dur="26">
                                          <p:stCondLst>
                                            <p:cond delay="1642"/>
                                          </p:stCondLst>
                                        </p:cTn>
                                        <p:tgtEl>
                                          <p:spTgt spid="3">
                                            <p:txEl>
                                              <p:pRg st="2" end="2"/>
                                            </p:txEl>
                                          </p:spTgt>
                                        </p:tgtEl>
                                      </p:cBhvr>
                                      <p:to x="100000" y="90000"/>
                                    </p:animScale>
                                    <p:animScale>
                                      <p:cBhvr>
                                        <p:cTn id="18" dur="166" decel="50000">
                                          <p:stCondLst>
                                            <p:cond delay="1668"/>
                                          </p:stCondLst>
                                        </p:cTn>
                                        <p:tgtEl>
                                          <p:spTgt spid="3">
                                            <p:txEl>
                                              <p:pRg st="2" end="2"/>
                                            </p:txEl>
                                          </p:spTgt>
                                        </p:tgtEl>
                                      </p:cBhvr>
                                      <p:to x="100000" y="100000"/>
                                    </p:animScale>
                                    <p:animScale>
                                      <p:cBhvr>
                                        <p:cTn id="19" dur="26">
                                          <p:stCondLst>
                                            <p:cond delay="1808"/>
                                          </p:stCondLst>
                                        </p:cTn>
                                        <p:tgtEl>
                                          <p:spTgt spid="3">
                                            <p:txEl>
                                              <p:pRg st="2" end="2"/>
                                            </p:txEl>
                                          </p:spTgt>
                                        </p:tgtEl>
                                      </p:cBhvr>
                                      <p:to x="100000" y="95000"/>
                                    </p:animScale>
                                    <p:animScale>
                                      <p:cBhvr>
                                        <p:cTn id="20"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39A4D58-8CC2-4CC6-A865-95E40F541960}"/>
              </a:ext>
            </a:extLst>
          </p:cNvPr>
          <p:cNvPicPr>
            <a:picLocks noChangeAspect="1"/>
          </p:cNvPicPr>
          <p:nvPr/>
        </p:nvPicPr>
        <p:blipFill>
          <a:blip r:embed="rId2"/>
          <a:stretch>
            <a:fillRect/>
          </a:stretch>
        </p:blipFill>
        <p:spPr>
          <a:xfrm>
            <a:off x="228520" y="304800"/>
            <a:ext cx="8686960" cy="4659868"/>
          </a:xfrm>
          <a:prstGeom prst="rect">
            <a:avLst/>
          </a:prstGeom>
        </p:spPr>
      </p:pic>
      <p:pic>
        <p:nvPicPr>
          <p:cNvPr id="5" name="Picture 4">
            <a:extLst>
              <a:ext uri="{FF2B5EF4-FFF2-40B4-BE49-F238E27FC236}">
                <a16:creationId xmlns="" xmlns:a16="http://schemas.microsoft.com/office/drawing/2014/main" id="{373C73DA-F9F6-41A7-8C41-8D0CE9B5D723}"/>
              </a:ext>
            </a:extLst>
          </p:cNvPr>
          <p:cNvPicPr>
            <a:picLocks noChangeAspect="1"/>
          </p:cNvPicPr>
          <p:nvPr/>
        </p:nvPicPr>
        <p:blipFill>
          <a:blip r:embed="rId3"/>
          <a:stretch>
            <a:fillRect/>
          </a:stretch>
        </p:blipFill>
        <p:spPr>
          <a:xfrm>
            <a:off x="4608342" y="5334000"/>
            <a:ext cx="3733800" cy="1335352"/>
          </a:xfrm>
          <a:prstGeom prst="rect">
            <a:avLst/>
          </a:prstGeom>
        </p:spPr>
      </p:pic>
      <p:sp>
        <p:nvSpPr>
          <p:cNvPr id="6" name="TextBox 5">
            <a:extLst>
              <a:ext uri="{FF2B5EF4-FFF2-40B4-BE49-F238E27FC236}">
                <a16:creationId xmlns="" xmlns:a16="http://schemas.microsoft.com/office/drawing/2014/main" id="{7235DDF0-D55A-46CD-92CB-C642B9E7E0C7}"/>
              </a:ext>
            </a:extLst>
          </p:cNvPr>
          <p:cNvSpPr txBox="1"/>
          <p:nvPr/>
        </p:nvSpPr>
        <p:spPr>
          <a:xfrm>
            <a:off x="4764517" y="4964668"/>
            <a:ext cx="1710725" cy="369332"/>
          </a:xfrm>
          <a:prstGeom prst="rect">
            <a:avLst/>
          </a:prstGeom>
          <a:noFill/>
        </p:spPr>
        <p:txBody>
          <a:bodyPr wrap="none" rtlCol="0">
            <a:spAutoFit/>
          </a:bodyPr>
          <a:lstStyle/>
          <a:p>
            <a:r>
              <a:rPr lang="en-US" b="1" dirty="0">
                <a:solidFill>
                  <a:srgbClr val="FF0000"/>
                </a:solidFill>
              </a:rPr>
              <a:t>Out put: Error</a:t>
            </a:r>
          </a:p>
        </p:txBody>
      </p:sp>
    </p:spTree>
    <p:extLst>
      <p:ext uri="{BB962C8B-B14F-4D97-AF65-F5344CB8AC3E}">
        <p14:creationId xmlns:p14="http://schemas.microsoft.com/office/powerpoint/2010/main" val="31344550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6A45959-28EC-4A82-8C54-13448006A7CC}"/>
              </a:ext>
            </a:extLst>
          </p:cNvPr>
          <p:cNvPicPr>
            <a:picLocks noChangeAspect="1"/>
          </p:cNvPicPr>
          <p:nvPr/>
        </p:nvPicPr>
        <p:blipFill>
          <a:blip r:embed="rId2"/>
          <a:stretch>
            <a:fillRect/>
          </a:stretch>
        </p:blipFill>
        <p:spPr>
          <a:xfrm>
            <a:off x="-2438400" y="152400"/>
            <a:ext cx="11125200" cy="5520640"/>
          </a:xfrm>
          <a:prstGeom prst="rect">
            <a:avLst/>
          </a:prstGeom>
        </p:spPr>
      </p:pic>
      <p:pic>
        <p:nvPicPr>
          <p:cNvPr id="3" name="Picture 2">
            <a:extLst>
              <a:ext uri="{FF2B5EF4-FFF2-40B4-BE49-F238E27FC236}">
                <a16:creationId xmlns="" xmlns:a16="http://schemas.microsoft.com/office/drawing/2014/main" id="{DA9B8E44-5AC3-4B32-907E-84EC477BB00A}"/>
              </a:ext>
            </a:extLst>
          </p:cNvPr>
          <p:cNvPicPr>
            <a:picLocks noChangeAspect="1"/>
          </p:cNvPicPr>
          <p:nvPr/>
        </p:nvPicPr>
        <p:blipFill>
          <a:blip r:embed="rId3"/>
          <a:stretch>
            <a:fillRect/>
          </a:stretch>
        </p:blipFill>
        <p:spPr>
          <a:xfrm>
            <a:off x="5105400" y="4800600"/>
            <a:ext cx="3771900" cy="1559052"/>
          </a:xfrm>
          <a:prstGeom prst="rect">
            <a:avLst/>
          </a:prstGeom>
        </p:spPr>
      </p:pic>
    </p:spTree>
    <p:extLst>
      <p:ext uri="{BB962C8B-B14F-4D97-AF65-F5344CB8AC3E}">
        <p14:creationId xmlns:p14="http://schemas.microsoft.com/office/powerpoint/2010/main" val="2905393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204A94-D535-4119-847A-6E605B55FC10}"/>
              </a:ext>
            </a:extLst>
          </p:cNvPr>
          <p:cNvSpPr>
            <a:spLocks noGrp="1"/>
          </p:cNvSpPr>
          <p:nvPr>
            <p:ph type="title"/>
          </p:nvPr>
        </p:nvSpPr>
        <p:spPr/>
        <p:txBody>
          <a:bodyPr/>
          <a:lstStyle/>
          <a:p>
            <a:r>
              <a:rPr lang="en-US" dirty="0"/>
              <a:t>Destructors</a:t>
            </a:r>
          </a:p>
        </p:txBody>
      </p:sp>
      <p:sp>
        <p:nvSpPr>
          <p:cNvPr id="3" name="Content Placeholder 2">
            <a:extLst>
              <a:ext uri="{FF2B5EF4-FFF2-40B4-BE49-F238E27FC236}">
                <a16:creationId xmlns="" xmlns:a16="http://schemas.microsoft.com/office/drawing/2014/main" id="{C231A5D6-D739-4D1B-83F4-197438B00AEB}"/>
              </a:ext>
            </a:extLst>
          </p:cNvPr>
          <p:cNvSpPr>
            <a:spLocks noGrp="1"/>
          </p:cNvSpPr>
          <p:nvPr>
            <p:ph idx="1"/>
          </p:nvPr>
        </p:nvSpPr>
        <p:spPr/>
        <p:txBody>
          <a:bodyPr/>
          <a:lstStyle/>
          <a:p>
            <a:pPr marL="0" indent="0" algn="just">
              <a:buNone/>
            </a:pPr>
            <a:r>
              <a:rPr lang="en-US" sz="2800" dirty="0"/>
              <a:t>Destructors are called when an object gets destroyed. In Python, destructors are not needed as much as in C++ because Python has a garbage collector that handles memory management automatically. </a:t>
            </a:r>
          </a:p>
          <a:p>
            <a:pPr marL="0" indent="0" algn="just">
              <a:buNone/>
            </a:pPr>
            <a:r>
              <a:rPr lang="en-US" sz="2800" dirty="0"/>
              <a:t>The </a:t>
            </a:r>
            <a:r>
              <a:rPr lang="en-US" sz="2800" b="1" dirty="0">
                <a:solidFill>
                  <a:srgbClr val="FF0000"/>
                </a:solidFill>
              </a:rPr>
              <a:t>__del__()</a:t>
            </a:r>
            <a:r>
              <a:rPr lang="en-US" sz="2800" dirty="0">
                <a:solidFill>
                  <a:srgbClr val="FF0000"/>
                </a:solidFill>
              </a:rPr>
              <a:t> </a:t>
            </a:r>
            <a:r>
              <a:rPr lang="en-US" sz="2800" dirty="0"/>
              <a:t>method is a known as a destructor method in Python. </a:t>
            </a:r>
          </a:p>
          <a:p>
            <a:pPr marL="0" indent="0" algn="just">
              <a:buNone/>
            </a:pPr>
            <a:r>
              <a:rPr lang="en-US" sz="2800" dirty="0"/>
              <a:t>It is called when all references to the object have been deleted.</a:t>
            </a:r>
          </a:p>
        </p:txBody>
      </p:sp>
    </p:spTree>
    <p:extLst>
      <p:ext uri="{BB962C8B-B14F-4D97-AF65-F5344CB8AC3E}">
        <p14:creationId xmlns:p14="http://schemas.microsoft.com/office/powerpoint/2010/main" val="3639795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44328FF-BB80-4385-A2FC-C91DC2C86848}"/>
              </a:ext>
            </a:extLst>
          </p:cNvPr>
          <p:cNvSpPr>
            <a:spLocks noGrp="1"/>
          </p:cNvSpPr>
          <p:nvPr>
            <p:ph idx="1"/>
          </p:nvPr>
        </p:nvSpPr>
        <p:spPr>
          <a:xfrm>
            <a:off x="457200" y="762000"/>
            <a:ext cx="8229600" cy="5364163"/>
          </a:xfrm>
        </p:spPr>
        <p:txBody>
          <a:bodyPr/>
          <a:lstStyle/>
          <a:p>
            <a:pPr marL="0" indent="0">
              <a:buNone/>
            </a:pPr>
            <a:r>
              <a:rPr lang="en-US" sz="2400" dirty="0">
                <a:solidFill>
                  <a:srgbClr val="FF0000"/>
                </a:solidFill>
              </a:rPr>
              <a:t># Python program to illustrate destructor</a:t>
            </a:r>
          </a:p>
          <a:p>
            <a:pPr marL="0" indent="0">
              <a:buNone/>
            </a:pPr>
            <a:r>
              <a:rPr lang="en-US" sz="2400" dirty="0"/>
              <a:t>class Employee:</a:t>
            </a:r>
          </a:p>
          <a:p>
            <a:pPr marL="0" indent="0">
              <a:buNone/>
            </a:pPr>
            <a:r>
              <a:rPr lang="en-US" sz="2400" dirty="0"/>
              <a:t>	# Initializing</a:t>
            </a:r>
          </a:p>
          <a:p>
            <a:pPr marL="0" indent="0">
              <a:buNone/>
            </a:pPr>
            <a:r>
              <a:rPr lang="en-US" sz="2400" dirty="0"/>
              <a:t>	def __init__(self):</a:t>
            </a:r>
          </a:p>
          <a:p>
            <a:pPr marL="0" indent="0">
              <a:buNone/>
            </a:pPr>
            <a:r>
              <a:rPr lang="en-US" sz="2400" dirty="0"/>
              <a:t>		print('Employee created.')</a:t>
            </a:r>
          </a:p>
          <a:p>
            <a:pPr marL="0" indent="0">
              <a:buNone/>
            </a:pPr>
            <a:r>
              <a:rPr lang="en-US" sz="2400" dirty="0"/>
              <a:t>	# Deleting (Calling destructor)</a:t>
            </a:r>
          </a:p>
          <a:p>
            <a:pPr marL="0" indent="0">
              <a:buNone/>
            </a:pPr>
            <a:r>
              <a:rPr lang="en-US" sz="2400" dirty="0"/>
              <a:t>	def __del__(self):</a:t>
            </a:r>
          </a:p>
          <a:p>
            <a:pPr marL="0" indent="0">
              <a:buNone/>
            </a:pPr>
            <a:r>
              <a:rPr lang="en-US" sz="2400" dirty="0"/>
              <a:t>		print('Destructor called, Employee deleted.')</a:t>
            </a:r>
          </a:p>
          <a:p>
            <a:pPr marL="0" indent="0">
              <a:buNone/>
            </a:pPr>
            <a:r>
              <a:rPr lang="en-US" sz="2400" dirty="0"/>
              <a:t>obj = Employee()</a:t>
            </a:r>
          </a:p>
          <a:p>
            <a:pPr marL="0" indent="0">
              <a:buNone/>
            </a:pPr>
            <a:r>
              <a:rPr lang="en-US" sz="2400" dirty="0"/>
              <a:t>del obj</a:t>
            </a:r>
          </a:p>
          <a:p>
            <a:pPr marL="0" indent="0">
              <a:buNone/>
            </a:pPr>
            <a:endParaRPr lang="en-US" sz="2000" dirty="0"/>
          </a:p>
        </p:txBody>
      </p:sp>
    </p:spTree>
    <p:extLst>
      <p:ext uri="{BB962C8B-B14F-4D97-AF65-F5344CB8AC3E}">
        <p14:creationId xmlns:p14="http://schemas.microsoft.com/office/powerpoint/2010/main" val="3609580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87C6B6-91E0-4B1D-AF7E-48D7D2BEF582}"/>
              </a:ext>
            </a:extLst>
          </p:cNvPr>
          <p:cNvSpPr>
            <a:spLocks noGrp="1"/>
          </p:cNvSpPr>
          <p:nvPr>
            <p:ph type="title"/>
          </p:nvPr>
        </p:nvSpPr>
        <p:spPr/>
        <p:txBody>
          <a:bodyPr/>
          <a:lstStyle/>
          <a:p>
            <a:r>
              <a:rPr lang="en-US" b="1" dirty="0"/>
              <a:t/>
            </a:r>
            <a:br>
              <a:rPr lang="en-US" b="1" dirty="0"/>
            </a:br>
            <a:r>
              <a:rPr lang="en-US" b="1" dirty="0"/>
              <a:t>Python built-in class functions</a:t>
            </a:r>
            <a:br>
              <a:rPr lang="en-US" b="1" dirty="0"/>
            </a:br>
            <a:endParaRPr lang="en-US" dirty="0"/>
          </a:p>
        </p:txBody>
      </p:sp>
      <p:graphicFrame>
        <p:nvGraphicFramePr>
          <p:cNvPr id="5" name="Content Placeholder 4">
            <a:extLst>
              <a:ext uri="{FF2B5EF4-FFF2-40B4-BE49-F238E27FC236}">
                <a16:creationId xmlns="" xmlns:a16="http://schemas.microsoft.com/office/drawing/2014/main" id="{86248A83-BE4A-4308-8022-FA8502846C00}"/>
              </a:ext>
            </a:extLst>
          </p:cNvPr>
          <p:cNvGraphicFramePr>
            <a:graphicFrameLocks noGrp="1"/>
          </p:cNvGraphicFramePr>
          <p:nvPr>
            <p:ph idx="1"/>
            <p:extLst>
              <p:ext uri="{D42A27DB-BD31-4B8C-83A1-F6EECF244321}">
                <p14:modId xmlns:p14="http://schemas.microsoft.com/office/powerpoint/2010/main" val="3568812037"/>
              </p:ext>
            </p:extLst>
          </p:nvPr>
        </p:nvGraphicFramePr>
        <p:xfrm>
          <a:off x="304800" y="1752600"/>
          <a:ext cx="8382000" cy="4023360"/>
        </p:xfrm>
        <a:graphic>
          <a:graphicData uri="http://schemas.openxmlformats.org/drawingml/2006/table">
            <a:tbl>
              <a:tblPr/>
              <a:tblGrid>
                <a:gridCol w="685800">
                  <a:extLst>
                    <a:ext uri="{9D8B030D-6E8A-4147-A177-3AD203B41FA5}">
                      <a16:colId xmlns="" xmlns:a16="http://schemas.microsoft.com/office/drawing/2014/main" val="1861281224"/>
                    </a:ext>
                  </a:extLst>
                </a:gridCol>
                <a:gridCol w="3657600">
                  <a:extLst>
                    <a:ext uri="{9D8B030D-6E8A-4147-A177-3AD203B41FA5}">
                      <a16:colId xmlns="" xmlns:a16="http://schemas.microsoft.com/office/drawing/2014/main" val="4071693357"/>
                    </a:ext>
                  </a:extLst>
                </a:gridCol>
                <a:gridCol w="4038600">
                  <a:extLst>
                    <a:ext uri="{9D8B030D-6E8A-4147-A177-3AD203B41FA5}">
                      <a16:colId xmlns="" xmlns:a16="http://schemas.microsoft.com/office/drawing/2014/main" val="677724071"/>
                    </a:ext>
                  </a:extLst>
                </a:gridCol>
              </a:tblGrid>
              <a:tr h="754571">
                <a:tc>
                  <a:txBody>
                    <a:bodyPr/>
                    <a:lstStyle/>
                    <a:p>
                      <a:r>
                        <a:rPr lang="en-US" sz="2400" dirty="0"/>
                        <a:t>1</a:t>
                      </a:r>
                    </a:p>
                  </a:txBody>
                  <a:tcPr anchor="ctr">
                    <a:lnL>
                      <a:noFill/>
                    </a:lnL>
                    <a:lnR>
                      <a:noFill/>
                    </a:lnR>
                    <a:lnT>
                      <a:noFill/>
                    </a:lnT>
                    <a:lnB>
                      <a:noFill/>
                    </a:lnB>
                  </a:tcPr>
                </a:tc>
                <a:tc>
                  <a:txBody>
                    <a:bodyPr/>
                    <a:lstStyle/>
                    <a:p>
                      <a:r>
                        <a:rPr lang="en-US" sz="2400" dirty="0" err="1"/>
                        <a:t>getattr</a:t>
                      </a:r>
                      <a:r>
                        <a:rPr lang="en-US" sz="2400" dirty="0"/>
                        <a:t>(</a:t>
                      </a:r>
                      <a:r>
                        <a:rPr lang="en-US" sz="2400" dirty="0" err="1"/>
                        <a:t>obj,name,default</a:t>
                      </a:r>
                      <a:r>
                        <a:rPr lang="en-US" sz="2400" dirty="0"/>
                        <a:t>)</a:t>
                      </a:r>
                    </a:p>
                  </a:txBody>
                  <a:tcPr anchor="ctr">
                    <a:lnL>
                      <a:noFill/>
                    </a:lnL>
                    <a:lnR>
                      <a:noFill/>
                    </a:lnR>
                    <a:lnT>
                      <a:noFill/>
                    </a:lnT>
                    <a:lnB>
                      <a:noFill/>
                    </a:lnB>
                  </a:tcPr>
                </a:tc>
                <a:tc>
                  <a:txBody>
                    <a:bodyPr/>
                    <a:lstStyle/>
                    <a:p>
                      <a:r>
                        <a:rPr lang="en-US" sz="2400"/>
                        <a:t>It is used to access the attribute of the object.</a:t>
                      </a:r>
                    </a:p>
                  </a:txBody>
                  <a:tcPr anchor="ctr">
                    <a:lnL>
                      <a:noFill/>
                    </a:lnL>
                    <a:lnR>
                      <a:noFill/>
                    </a:lnR>
                    <a:lnT>
                      <a:noFill/>
                    </a:lnT>
                    <a:lnB>
                      <a:noFill/>
                    </a:lnB>
                  </a:tcPr>
                </a:tc>
                <a:extLst>
                  <a:ext uri="{0D108BD9-81ED-4DB2-BD59-A6C34878D82A}">
                    <a16:rowId xmlns="" xmlns:a16="http://schemas.microsoft.com/office/drawing/2014/main" val="1693945654"/>
                  </a:ext>
                </a:extLst>
              </a:tr>
              <a:tr h="1077959">
                <a:tc>
                  <a:txBody>
                    <a:bodyPr/>
                    <a:lstStyle/>
                    <a:p>
                      <a:r>
                        <a:rPr lang="en-US" sz="2400"/>
                        <a:t>2</a:t>
                      </a:r>
                    </a:p>
                  </a:txBody>
                  <a:tcPr anchor="ctr">
                    <a:lnL>
                      <a:noFill/>
                    </a:lnL>
                    <a:lnR>
                      <a:noFill/>
                    </a:lnR>
                    <a:lnT>
                      <a:noFill/>
                    </a:lnT>
                    <a:lnB>
                      <a:noFill/>
                    </a:lnB>
                  </a:tcPr>
                </a:tc>
                <a:tc>
                  <a:txBody>
                    <a:bodyPr/>
                    <a:lstStyle/>
                    <a:p>
                      <a:r>
                        <a:rPr lang="en-US" sz="2400" dirty="0" err="1"/>
                        <a:t>setattr</a:t>
                      </a:r>
                      <a:r>
                        <a:rPr lang="en-US" sz="2400" dirty="0"/>
                        <a:t>(obj, </a:t>
                      </a:r>
                      <a:r>
                        <a:rPr lang="en-US" sz="2400" dirty="0" err="1"/>
                        <a:t>name,value</a:t>
                      </a:r>
                      <a:r>
                        <a:rPr lang="en-US" sz="2400" dirty="0"/>
                        <a:t>)</a:t>
                      </a:r>
                    </a:p>
                  </a:txBody>
                  <a:tcPr anchor="ctr">
                    <a:lnL>
                      <a:noFill/>
                    </a:lnL>
                    <a:lnR>
                      <a:noFill/>
                    </a:lnR>
                    <a:lnT>
                      <a:noFill/>
                    </a:lnT>
                    <a:lnB>
                      <a:noFill/>
                    </a:lnB>
                  </a:tcPr>
                </a:tc>
                <a:tc>
                  <a:txBody>
                    <a:bodyPr/>
                    <a:lstStyle/>
                    <a:p>
                      <a:r>
                        <a:rPr lang="en-US" sz="2400"/>
                        <a:t>It is used to set a particular value to the specific attribute of an object.</a:t>
                      </a:r>
                    </a:p>
                  </a:txBody>
                  <a:tcPr anchor="ctr">
                    <a:lnL>
                      <a:noFill/>
                    </a:lnL>
                    <a:lnR>
                      <a:noFill/>
                    </a:lnR>
                    <a:lnT>
                      <a:noFill/>
                    </a:lnT>
                    <a:lnB>
                      <a:noFill/>
                    </a:lnB>
                  </a:tcPr>
                </a:tc>
                <a:extLst>
                  <a:ext uri="{0D108BD9-81ED-4DB2-BD59-A6C34878D82A}">
                    <a16:rowId xmlns="" xmlns:a16="http://schemas.microsoft.com/office/drawing/2014/main" val="2956160415"/>
                  </a:ext>
                </a:extLst>
              </a:tr>
              <a:tr h="754571">
                <a:tc>
                  <a:txBody>
                    <a:bodyPr/>
                    <a:lstStyle/>
                    <a:p>
                      <a:r>
                        <a:rPr lang="en-US" sz="2400"/>
                        <a:t>3</a:t>
                      </a:r>
                    </a:p>
                  </a:txBody>
                  <a:tcPr anchor="ctr">
                    <a:lnL>
                      <a:noFill/>
                    </a:lnL>
                    <a:lnR>
                      <a:noFill/>
                    </a:lnR>
                    <a:lnT>
                      <a:noFill/>
                    </a:lnT>
                    <a:lnB>
                      <a:noFill/>
                    </a:lnB>
                  </a:tcPr>
                </a:tc>
                <a:tc>
                  <a:txBody>
                    <a:bodyPr/>
                    <a:lstStyle/>
                    <a:p>
                      <a:r>
                        <a:rPr lang="en-US" sz="2400" dirty="0" err="1"/>
                        <a:t>delattr</a:t>
                      </a:r>
                      <a:r>
                        <a:rPr lang="en-US" sz="2400" dirty="0"/>
                        <a:t>(obj, name)</a:t>
                      </a:r>
                    </a:p>
                  </a:txBody>
                  <a:tcPr anchor="ctr">
                    <a:lnL>
                      <a:noFill/>
                    </a:lnL>
                    <a:lnR>
                      <a:noFill/>
                    </a:lnR>
                    <a:lnT>
                      <a:noFill/>
                    </a:lnT>
                    <a:lnB>
                      <a:noFill/>
                    </a:lnB>
                  </a:tcPr>
                </a:tc>
                <a:tc>
                  <a:txBody>
                    <a:bodyPr/>
                    <a:lstStyle/>
                    <a:p>
                      <a:r>
                        <a:rPr lang="en-US" sz="2400" dirty="0"/>
                        <a:t>It is used to delete a specific attribute.</a:t>
                      </a:r>
                    </a:p>
                  </a:txBody>
                  <a:tcPr anchor="ctr">
                    <a:lnL>
                      <a:noFill/>
                    </a:lnL>
                    <a:lnR>
                      <a:noFill/>
                    </a:lnR>
                    <a:lnT>
                      <a:noFill/>
                    </a:lnT>
                    <a:lnB>
                      <a:noFill/>
                    </a:lnB>
                  </a:tcPr>
                </a:tc>
                <a:extLst>
                  <a:ext uri="{0D108BD9-81ED-4DB2-BD59-A6C34878D82A}">
                    <a16:rowId xmlns="" xmlns:a16="http://schemas.microsoft.com/office/drawing/2014/main" val="924105149"/>
                  </a:ext>
                </a:extLst>
              </a:tr>
              <a:tr h="1077959">
                <a:tc>
                  <a:txBody>
                    <a:bodyPr/>
                    <a:lstStyle/>
                    <a:p>
                      <a:r>
                        <a:rPr lang="en-US" sz="2400" dirty="0"/>
                        <a:t>4</a:t>
                      </a:r>
                    </a:p>
                  </a:txBody>
                  <a:tcPr anchor="ctr">
                    <a:lnL>
                      <a:noFill/>
                    </a:lnL>
                    <a:lnR>
                      <a:noFill/>
                    </a:lnR>
                    <a:lnT>
                      <a:noFill/>
                    </a:lnT>
                    <a:lnB>
                      <a:noFill/>
                    </a:lnB>
                  </a:tcPr>
                </a:tc>
                <a:tc>
                  <a:txBody>
                    <a:bodyPr/>
                    <a:lstStyle/>
                    <a:p>
                      <a:r>
                        <a:rPr lang="en-US" sz="2400"/>
                        <a:t>hasattr(obj, name)</a:t>
                      </a:r>
                    </a:p>
                  </a:txBody>
                  <a:tcPr anchor="ctr">
                    <a:lnL>
                      <a:noFill/>
                    </a:lnL>
                    <a:lnR>
                      <a:noFill/>
                    </a:lnR>
                    <a:lnT>
                      <a:noFill/>
                    </a:lnT>
                    <a:lnB>
                      <a:noFill/>
                    </a:lnB>
                  </a:tcPr>
                </a:tc>
                <a:tc>
                  <a:txBody>
                    <a:bodyPr/>
                    <a:lstStyle/>
                    <a:p>
                      <a:r>
                        <a:rPr lang="en-US" sz="2400" dirty="0"/>
                        <a:t>It returns true if the object contains some specific attribute.</a:t>
                      </a:r>
                    </a:p>
                  </a:txBody>
                  <a:tcPr anchor="ctr">
                    <a:lnL>
                      <a:noFill/>
                    </a:lnL>
                    <a:lnR>
                      <a:noFill/>
                    </a:lnR>
                    <a:lnT>
                      <a:noFill/>
                    </a:lnT>
                    <a:lnB>
                      <a:noFill/>
                    </a:lnB>
                  </a:tcPr>
                </a:tc>
                <a:extLst>
                  <a:ext uri="{0D108BD9-81ED-4DB2-BD59-A6C34878D82A}">
                    <a16:rowId xmlns="" xmlns:a16="http://schemas.microsoft.com/office/drawing/2014/main" val="3411617948"/>
                  </a:ext>
                </a:extLst>
              </a:tr>
            </a:tbl>
          </a:graphicData>
        </a:graphic>
      </p:graphicFrame>
    </p:spTree>
    <p:extLst>
      <p:ext uri="{BB962C8B-B14F-4D97-AF65-F5344CB8AC3E}">
        <p14:creationId xmlns:p14="http://schemas.microsoft.com/office/powerpoint/2010/main" val="3787258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533400"/>
            <a:ext cx="7696200" cy="5693866"/>
          </a:xfrm>
          <a:prstGeom prst="rect">
            <a:avLst/>
          </a:prstGeom>
        </p:spPr>
        <p:txBody>
          <a:bodyPr wrap="square">
            <a:spAutoFit/>
          </a:bodyPr>
          <a:lstStyle/>
          <a:p>
            <a:r>
              <a:rPr lang="en-US" sz="2800" dirty="0" smtClean="0">
                <a:solidFill>
                  <a:srgbClr val="FF0000"/>
                </a:solidFill>
              </a:rPr>
              <a:t>First example of using </a:t>
            </a:r>
            <a:r>
              <a:rPr lang="en-US" sz="2800" dirty="0" err="1" smtClean="0">
                <a:solidFill>
                  <a:srgbClr val="FF0000"/>
                </a:solidFill>
              </a:rPr>
              <a:t>getattr</a:t>
            </a:r>
            <a:r>
              <a:rPr lang="en-US" sz="2800" dirty="0" smtClean="0">
                <a:solidFill>
                  <a:srgbClr val="FF0000"/>
                </a:solidFill>
              </a:rPr>
              <a:t>() and </a:t>
            </a:r>
            <a:r>
              <a:rPr lang="en-US" sz="2800" dirty="0" err="1" smtClean="0">
                <a:solidFill>
                  <a:srgbClr val="FF0000"/>
                </a:solidFill>
              </a:rPr>
              <a:t>setattr</a:t>
            </a:r>
            <a:r>
              <a:rPr lang="en-US" sz="2800" dirty="0" smtClean="0">
                <a:solidFill>
                  <a:srgbClr val="FF0000"/>
                </a:solidFill>
              </a:rPr>
              <a:t>():-</a:t>
            </a:r>
          </a:p>
          <a:p>
            <a:endParaRPr lang="en-US" sz="2800" dirty="0" smtClean="0"/>
          </a:p>
          <a:p>
            <a:r>
              <a:rPr lang="en-US" sz="2800" dirty="0" smtClean="0"/>
              <a:t>class </a:t>
            </a:r>
            <a:r>
              <a:rPr lang="en-US" sz="2800" dirty="0" err="1"/>
              <a:t>emp</a:t>
            </a:r>
            <a:r>
              <a:rPr lang="en-US" sz="2800" dirty="0"/>
              <a:t>:</a:t>
            </a:r>
          </a:p>
          <a:p>
            <a:r>
              <a:rPr lang="en-US" sz="2800" dirty="0"/>
              <a:t>    id=123</a:t>
            </a:r>
          </a:p>
          <a:p>
            <a:r>
              <a:rPr lang="en-US" sz="2800" dirty="0"/>
              <a:t>    name="</a:t>
            </a:r>
            <a:r>
              <a:rPr lang="en-US" sz="2800" dirty="0" err="1"/>
              <a:t>dd</a:t>
            </a:r>
            <a:r>
              <a:rPr lang="en-US" sz="2800" dirty="0"/>
              <a:t>"</a:t>
            </a:r>
          </a:p>
          <a:p>
            <a:r>
              <a:rPr lang="en-US" sz="2800" dirty="0"/>
              <a:t>   </a:t>
            </a:r>
          </a:p>
          <a:p>
            <a:r>
              <a:rPr lang="en-US" sz="2800" dirty="0"/>
              <a:t>     </a:t>
            </a:r>
          </a:p>
          <a:p>
            <a:r>
              <a:rPr lang="en-US" sz="2800" dirty="0" err="1"/>
              <a:t>setattr</a:t>
            </a:r>
            <a:r>
              <a:rPr lang="en-US" sz="2800" dirty="0"/>
              <a:t>(emp,'id',11)</a:t>
            </a:r>
          </a:p>
          <a:p>
            <a:r>
              <a:rPr lang="en-US" sz="2800" dirty="0" err="1"/>
              <a:t>setattr</a:t>
            </a:r>
            <a:r>
              <a:rPr lang="en-US" sz="2800" dirty="0"/>
              <a:t>(</a:t>
            </a:r>
            <a:r>
              <a:rPr lang="en-US" sz="2800" dirty="0" err="1"/>
              <a:t>emp</a:t>
            </a:r>
            <a:r>
              <a:rPr lang="en-US" sz="2800" dirty="0"/>
              <a:t>,'</a:t>
            </a:r>
            <a:r>
              <a:rPr lang="en-US" sz="2800" dirty="0" err="1"/>
              <a:t>name','today</a:t>
            </a:r>
            <a:r>
              <a:rPr lang="en-US" sz="2800" dirty="0"/>
              <a:t>')</a:t>
            </a:r>
          </a:p>
          <a:p>
            <a:r>
              <a:rPr lang="en-US" sz="2800" dirty="0"/>
              <a:t>print(</a:t>
            </a:r>
            <a:r>
              <a:rPr lang="en-US" sz="2800" dirty="0" err="1"/>
              <a:t>getattr</a:t>
            </a:r>
            <a:r>
              <a:rPr lang="en-US" sz="2800" dirty="0"/>
              <a:t>(</a:t>
            </a:r>
            <a:r>
              <a:rPr lang="en-US" sz="2800" dirty="0" err="1"/>
              <a:t>emp</a:t>
            </a:r>
            <a:r>
              <a:rPr lang="en-US" sz="2800" dirty="0"/>
              <a:t>,'id'))</a:t>
            </a:r>
          </a:p>
          <a:p>
            <a:r>
              <a:rPr lang="en-US" sz="2800" dirty="0"/>
              <a:t>print(</a:t>
            </a:r>
            <a:r>
              <a:rPr lang="en-US" sz="2800" dirty="0" err="1"/>
              <a:t>getattr</a:t>
            </a:r>
            <a:r>
              <a:rPr lang="en-US" sz="2800" dirty="0"/>
              <a:t>(</a:t>
            </a:r>
            <a:r>
              <a:rPr lang="en-US" sz="2800" dirty="0" err="1"/>
              <a:t>emp</a:t>
            </a:r>
            <a:r>
              <a:rPr lang="en-US" sz="2800" dirty="0"/>
              <a:t>,'name'))</a:t>
            </a:r>
          </a:p>
          <a:p>
            <a:endParaRPr lang="en-US" sz="2800" dirty="0"/>
          </a:p>
          <a:p>
            <a:endParaRPr lang="en-US" sz="2800" dirty="0"/>
          </a:p>
        </p:txBody>
      </p:sp>
    </p:spTree>
    <p:extLst>
      <p:ext uri="{BB962C8B-B14F-4D97-AF65-F5344CB8AC3E}">
        <p14:creationId xmlns:p14="http://schemas.microsoft.com/office/powerpoint/2010/main" val="284926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533400"/>
            <a:ext cx="7772400" cy="6986528"/>
          </a:xfrm>
          <a:prstGeom prst="rect">
            <a:avLst/>
          </a:prstGeom>
        </p:spPr>
        <p:txBody>
          <a:bodyPr wrap="square">
            <a:spAutoFit/>
          </a:bodyPr>
          <a:lstStyle/>
          <a:p>
            <a:r>
              <a:rPr lang="en-US" sz="2800" dirty="0" smtClean="0">
                <a:solidFill>
                  <a:srgbClr val="FF0000"/>
                </a:solidFill>
              </a:rPr>
              <a:t>2</a:t>
            </a:r>
            <a:r>
              <a:rPr lang="en-US" sz="2800" baseline="30000" dirty="0" smtClean="0">
                <a:solidFill>
                  <a:srgbClr val="FF0000"/>
                </a:solidFill>
              </a:rPr>
              <a:t>nd</a:t>
            </a:r>
            <a:r>
              <a:rPr lang="en-US" sz="2800" dirty="0" smtClean="0">
                <a:solidFill>
                  <a:srgbClr val="FF0000"/>
                </a:solidFill>
              </a:rPr>
              <a:t> Example of using </a:t>
            </a:r>
            <a:r>
              <a:rPr lang="en-US" sz="2800" dirty="0" err="1" smtClean="0">
                <a:solidFill>
                  <a:srgbClr val="FF0000"/>
                </a:solidFill>
              </a:rPr>
              <a:t>getattr</a:t>
            </a:r>
            <a:r>
              <a:rPr lang="en-US" sz="2800" dirty="0" smtClean="0">
                <a:solidFill>
                  <a:srgbClr val="FF0000"/>
                </a:solidFill>
              </a:rPr>
              <a:t>() and </a:t>
            </a:r>
            <a:r>
              <a:rPr lang="en-US" sz="2800" dirty="0" err="1" smtClean="0">
                <a:solidFill>
                  <a:srgbClr val="FF0000"/>
                </a:solidFill>
              </a:rPr>
              <a:t>setattr</a:t>
            </a:r>
            <a:r>
              <a:rPr lang="en-US" sz="2800" dirty="0" smtClean="0">
                <a:solidFill>
                  <a:srgbClr val="FF0000"/>
                </a:solidFill>
              </a:rPr>
              <a:t>()</a:t>
            </a:r>
          </a:p>
          <a:p>
            <a:r>
              <a:rPr lang="en-US" sz="2800" dirty="0" smtClean="0"/>
              <a:t>class </a:t>
            </a:r>
            <a:r>
              <a:rPr lang="en-US" sz="2800" dirty="0" err="1"/>
              <a:t>emp</a:t>
            </a:r>
            <a:r>
              <a:rPr lang="en-US" sz="2800" dirty="0"/>
              <a:t>:</a:t>
            </a:r>
          </a:p>
          <a:p>
            <a:r>
              <a:rPr lang="en-US" sz="2800" dirty="0"/>
              <a:t>    id=12</a:t>
            </a:r>
          </a:p>
          <a:p>
            <a:r>
              <a:rPr lang="en-US" sz="2800" dirty="0"/>
              <a:t>    name='</a:t>
            </a:r>
            <a:r>
              <a:rPr lang="en-US" sz="2800" dirty="0" err="1"/>
              <a:t>ss</a:t>
            </a:r>
            <a:r>
              <a:rPr lang="en-US" sz="2800" dirty="0"/>
              <a:t>'</a:t>
            </a:r>
          </a:p>
          <a:p>
            <a:r>
              <a:rPr lang="en-US" sz="2800" dirty="0" err="1"/>
              <a:t>obj</a:t>
            </a:r>
            <a:r>
              <a:rPr lang="en-US" sz="2800" dirty="0"/>
              <a:t>=</a:t>
            </a:r>
            <a:r>
              <a:rPr lang="en-US" sz="2800" dirty="0" err="1"/>
              <a:t>emp</a:t>
            </a:r>
            <a:r>
              <a:rPr lang="en-US" sz="2800" dirty="0"/>
              <a:t>()</a:t>
            </a:r>
          </a:p>
          <a:p>
            <a:r>
              <a:rPr lang="en-US" sz="2800" dirty="0" err="1"/>
              <a:t>setattr</a:t>
            </a:r>
            <a:r>
              <a:rPr lang="en-US" sz="2800" dirty="0"/>
              <a:t>(obj,'id',11)</a:t>
            </a:r>
          </a:p>
          <a:p>
            <a:r>
              <a:rPr lang="en-US" sz="2800" dirty="0" err="1"/>
              <a:t>setattr</a:t>
            </a:r>
            <a:r>
              <a:rPr lang="en-US" sz="2800" dirty="0"/>
              <a:t>(</a:t>
            </a:r>
            <a:r>
              <a:rPr lang="en-US" sz="2800" dirty="0" err="1"/>
              <a:t>obj</a:t>
            </a:r>
            <a:r>
              <a:rPr lang="en-US" sz="2800" dirty="0"/>
              <a:t>,'</a:t>
            </a:r>
            <a:r>
              <a:rPr lang="en-US" sz="2800" dirty="0" err="1"/>
              <a:t>name','today</a:t>
            </a:r>
            <a:r>
              <a:rPr lang="en-US" sz="2800" dirty="0"/>
              <a:t>')</a:t>
            </a:r>
          </a:p>
          <a:p>
            <a:endParaRPr lang="en-US" sz="2800" dirty="0" smtClean="0"/>
          </a:p>
          <a:p>
            <a:r>
              <a:rPr lang="en-US" sz="2800" dirty="0" smtClean="0"/>
              <a:t>print(</a:t>
            </a:r>
            <a:r>
              <a:rPr lang="en-US" sz="2800" dirty="0" err="1" smtClean="0"/>
              <a:t>getattr</a:t>
            </a:r>
            <a:r>
              <a:rPr lang="en-US" sz="2800" dirty="0" smtClean="0"/>
              <a:t>(</a:t>
            </a:r>
            <a:r>
              <a:rPr lang="en-US" sz="2800" dirty="0" err="1" smtClean="0"/>
              <a:t>emp</a:t>
            </a:r>
            <a:r>
              <a:rPr lang="en-US" sz="2800" dirty="0"/>
              <a:t>,'id</a:t>
            </a:r>
            <a:r>
              <a:rPr lang="en-US" sz="2800" dirty="0" smtClean="0"/>
              <a:t>'))		</a:t>
            </a:r>
            <a:r>
              <a:rPr lang="en-US" sz="2800" dirty="0" smtClean="0">
                <a:solidFill>
                  <a:srgbClr val="FF0000"/>
                </a:solidFill>
              </a:rPr>
              <a:t>output:-</a:t>
            </a:r>
            <a:endParaRPr lang="en-US" sz="2800" dirty="0">
              <a:solidFill>
                <a:srgbClr val="FF0000"/>
              </a:solidFill>
            </a:endParaRPr>
          </a:p>
          <a:p>
            <a:r>
              <a:rPr lang="en-US" sz="2800" dirty="0"/>
              <a:t>print(</a:t>
            </a:r>
            <a:r>
              <a:rPr lang="en-US" sz="2800" dirty="0" err="1"/>
              <a:t>getattr</a:t>
            </a:r>
            <a:r>
              <a:rPr lang="en-US" sz="2800" dirty="0"/>
              <a:t>(</a:t>
            </a:r>
            <a:r>
              <a:rPr lang="en-US" sz="2800" dirty="0" err="1"/>
              <a:t>emp</a:t>
            </a:r>
            <a:r>
              <a:rPr lang="en-US" sz="2800" dirty="0"/>
              <a:t>,'name'))</a:t>
            </a:r>
          </a:p>
          <a:p>
            <a:endParaRPr lang="en-US" sz="2800" dirty="0" smtClean="0"/>
          </a:p>
          <a:p>
            <a:r>
              <a:rPr lang="en-US" sz="2800" dirty="0" smtClean="0"/>
              <a:t>print(obj.id)				</a:t>
            </a:r>
            <a:r>
              <a:rPr lang="en-US" sz="2800" dirty="0" smtClean="0">
                <a:solidFill>
                  <a:srgbClr val="FF0000"/>
                </a:solidFill>
              </a:rPr>
              <a:t>output:-</a:t>
            </a:r>
            <a:endParaRPr lang="en-US" sz="2800" dirty="0">
              <a:solidFill>
                <a:srgbClr val="FF0000"/>
              </a:solidFill>
            </a:endParaRPr>
          </a:p>
          <a:p>
            <a:r>
              <a:rPr lang="en-US" sz="2800" dirty="0"/>
              <a:t>print(obj.name)</a:t>
            </a:r>
          </a:p>
          <a:p>
            <a:endParaRPr lang="en-US" sz="2800" dirty="0"/>
          </a:p>
          <a:p>
            <a:endParaRPr lang="en-US" sz="2800" dirty="0"/>
          </a:p>
          <a:p>
            <a:endParaRPr lang="en-US" sz="2800" dirty="0"/>
          </a:p>
        </p:txBody>
      </p:sp>
    </p:spTree>
    <p:extLst>
      <p:ext uri="{BB962C8B-B14F-4D97-AF65-F5344CB8AC3E}">
        <p14:creationId xmlns:p14="http://schemas.microsoft.com/office/powerpoint/2010/main" val="55803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a:extLst>
              <a:ext uri="{FF2B5EF4-FFF2-40B4-BE49-F238E27FC236}">
                <a16:creationId xmlns="" xmlns:a16="http://schemas.microsoft.com/office/drawing/2014/main" id="{0718906F-5C8B-457F-8983-A18F57D82EE9}"/>
              </a:ext>
            </a:extLst>
          </p:cNvPr>
          <p:cNvSpPr>
            <a:spLocks noGrp="1"/>
          </p:cNvSpPr>
          <p:nvPr>
            <p:ph type="title"/>
          </p:nvPr>
        </p:nvSpPr>
        <p:spPr>
          <a:xfrm>
            <a:off x="457200" y="533400"/>
            <a:ext cx="8229600" cy="381000"/>
          </a:xfrm>
        </p:spPr>
        <p:txBody>
          <a:bodyPr/>
          <a:lstStyle/>
          <a:p>
            <a:pPr eaLnBrk="1" hangingPunct="1"/>
            <a:r>
              <a:rPr lang="en-US" altLang="en-US" sz="3200" b="1" dirty="0">
                <a:solidFill>
                  <a:srgbClr val="000000"/>
                </a:solidFill>
                <a:latin typeface="Calibri-Bold"/>
              </a:rPr>
              <a:t>OOP concepts: </a:t>
            </a:r>
            <a:br>
              <a:rPr lang="en-US" altLang="en-US" sz="3200" b="1" dirty="0">
                <a:solidFill>
                  <a:srgbClr val="000000"/>
                </a:solidFill>
                <a:latin typeface="Calibri-Bold"/>
              </a:rPr>
            </a:br>
            <a:endParaRPr lang="en-US" altLang="en-US" sz="3200" dirty="0"/>
          </a:p>
        </p:txBody>
      </p:sp>
      <p:sp>
        <p:nvSpPr>
          <p:cNvPr id="4099" name="Content Placeholder 3">
            <a:extLst>
              <a:ext uri="{FF2B5EF4-FFF2-40B4-BE49-F238E27FC236}">
                <a16:creationId xmlns="" xmlns:a16="http://schemas.microsoft.com/office/drawing/2014/main" id="{F44F6A7D-2A92-462F-B845-F85334F6FD37}"/>
              </a:ext>
            </a:extLst>
          </p:cNvPr>
          <p:cNvSpPr>
            <a:spLocks noGrp="1"/>
          </p:cNvSpPr>
          <p:nvPr>
            <p:ph idx="1"/>
          </p:nvPr>
        </p:nvSpPr>
        <p:spPr>
          <a:xfrm>
            <a:off x="457200" y="762000"/>
            <a:ext cx="8229600" cy="5364163"/>
          </a:xfrm>
        </p:spPr>
        <p:txBody>
          <a:bodyPr/>
          <a:lstStyle/>
          <a:p>
            <a:pPr marL="0" indent="0" eaLnBrk="1" hangingPunct="1">
              <a:buNone/>
            </a:pPr>
            <a:r>
              <a:rPr lang="en-US" sz="2800" dirty="0">
                <a:solidFill>
                  <a:srgbClr val="FF0000"/>
                </a:solidFill>
              </a:rPr>
              <a:t>OOP concepts : </a:t>
            </a:r>
          </a:p>
          <a:p>
            <a:pPr eaLnBrk="1" hangingPunct="1">
              <a:buFont typeface="Wingdings" panose="05000000000000000000" pitchFamily="2" charset="2"/>
              <a:buChar char="ü"/>
            </a:pPr>
            <a:r>
              <a:rPr lang="en-US" sz="2800" dirty="0"/>
              <a:t>OOP features, </a:t>
            </a:r>
          </a:p>
          <a:p>
            <a:pPr eaLnBrk="1" hangingPunct="1">
              <a:buFont typeface="Wingdings" panose="05000000000000000000" pitchFamily="2" charset="2"/>
              <a:buChar char="ü"/>
            </a:pPr>
            <a:r>
              <a:rPr lang="en-US" sz="2800" dirty="0"/>
              <a:t>encapsulation, </a:t>
            </a:r>
          </a:p>
          <a:p>
            <a:pPr eaLnBrk="1" hangingPunct="1">
              <a:buFont typeface="Wingdings" panose="05000000000000000000" pitchFamily="2" charset="2"/>
              <a:buChar char="ü"/>
            </a:pPr>
            <a:r>
              <a:rPr lang="en-US" sz="2800" dirty="0"/>
              <a:t>inheritance, </a:t>
            </a:r>
          </a:p>
          <a:p>
            <a:pPr eaLnBrk="1" hangingPunct="1">
              <a:buFont typeface="Wingdings" panose="05000000000000000000" pitchFamily="2" charset="2"/>
              <a:buChar char="ü"/>
            </a:pPr>
            <a:r>
              <a:rPr lang="en-US" sz="2800" dirty="0"/>
              <a:t>function overloading, </a:t>
            </a:r>
          </a:p>
          <a:p>
            <a:pPr eaLnBrk="1" hangingPunct="1">
              <a:buFont typeface="Wingdings" panose="05000000000000000000" pitchFamily="2" charset="2"/>
              <a:buChar char="ü"/>
            </a:pPr>
            <a:r>
              <a:rPr lang="en-US" sz="2800" dirty="0"/>
              <a:t>operator overloading and method overriding,</a:t>
            </a:r>
          </a:p>
          <a:p>
            <a:pPr eaLnBrk="1" hangingPunct="1">
              <a:buFont typeface="Wingdings" panose="05000000000000000000" pitchFamily="2" charset="2"/>
              <a:buChar char="ü"/>
            </a:pPr>
            <a:r>
              <a:rPr lang="en-US" sz="2800" dirty="0"/>
              <a:t>Exception handling,</a:t>
            </a:r>
          </a:p>
          <a:p>
            <a:pPr eaLnBrk="1" hangingPunct="1">
              <a:buFont typeface="Wingdings" panose="05000000000000000000" pitchFamily="2" charset="2"/>
              <a:buChar char="ü"/>
            </a:pPr>
            <a:r>
              <a:rPr lang="en-US" sz="2800" dirty="0"/>
              <a:t>catching exceptions, </a:t>
            </a:r>
          </a:p>
          <a:p>
            <a:pPr eaLnBrk="1" hangingPunct="1">
              <a:buFont typeface="Wingdings" panose="05000000000000000000" pitchFamily="2" charset="2"/>
              <a:buChar char="ü"/>
            </a:pPr>
            <a:r>
              <a:rPr lang="en-US" sz="2800" dirty="0"/>
              <a:t>catching multiple exceptions, </a:t>
            </a:r>
          </a:p>
          <a:p>
            <a:pPr eaLnBrk="1" hangingPunct="1">
              <a:buFont typeface="Wingdings" panose="05000000000000000000" pitchFamily="2" charset="2"/>
              <a:buChar char="ü"/>
            </a:pPr>
            <a:r>
              <a:rPr lang="en-US" sz="2800" dirty="0"/>
              <a:t>raising exceptions,</a:t>
            </a:r>
          </a:p>
          <a:p>
            <a:pPr eaLnBrk="1" hangingPunct="1">
              <a:buFont typeface="Wingdings" panose="05000000000000000000" pitchFamily="2" charset="2"/>
              <a:buChar char="ü"/>
            </a:pPr>
            <a:r>
              <a:rPr lang="en-US" sz="2800" dirty="0"/>
              <a:t>custom exception</a:t>
            </a:r>
            <a:r>
              <a:rPr lang="en-US" altLang="en-US" sz="2800" dirty="0"/>
              <a:t/>
            </a:r>
            <a:br>
              <a:rPr lang="en-US" altLang="en-US" sz="2800" dirty="0"/>
            </a:br>
            <a:endParaRPr lang="en-US"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 xmlns:a16="http://schemas.microsoft.com/office/drawing/2014/main" id="{1A7BFC22-0625-4D58-A541-8E38837EE650}"/>
              </a:ext>
            </a:extLst>
          </p:cNvPr>
          <p:cNvSpPr>
            <a:spLocks noGrp="1"/>
          </p:cNvSpPr>
          <p:nvPr>
            <p:ph type="title"/>
          </p:nvPr>
        </p:nvSpPr>
        <p:spPr/>
        <p:txBody>
          <a:bodyPr/>
          <a:lstStyle/>
          <a:p>
            <a:pPr algn="l" eaLnBrk="1" hangingPunct="1"/>
            <a:r>
              <a:rPr lang="en-US" altLang="en-US" dirty="0" smtClean="0">
                <a:solidFill>
                  <a:srgbClr val="FF0000"/>
                </a:solidFill>
              </a:rPr>
              <a:t>Access Modifiers</a:t>
            </a:r>
            <a:endParaRPr lang="en-US" altLang="en-US" dirty="0">
              <a:solidFill>
                <a:srgbClr val="FF0000"/>
              </a:solidFill>
            </a:endParaRPr>
          </a:p>
        </p:txBody>
      </p:sp>
      <p:sp>
        <p:nvSpPr>
          <p:cNvPr id="3" name="Content Placeholder 2">
            <a:extLst>
              <a:ext uri="{FF2B5EF4-FFF2-40B4-BE49-F238E27FC236}">
                <a16:creationId xmlns="" xmlns:a16="http://schemas.microsoft.com/office/drawing/2014/main" id="{684FF5B2-9419-43EE-8FC9-E295339188B4}"/>
              </a:ext>
            </a:extLst>
          </p:cNvPr>
          <p:cNvSpPr>
            <a:spLocks noGrp="1"/>
          </p:cNvSpPr>
          <p:nvPr>
            <p:ph idx="1"/>
          </p:nvPr>
        </p:nvSpPr>
        <p:spPr/>
        <p:txBody>
          <a:bodyPr/>
          <a:lstStyle/>
          <a:p>
            <a:pPr marL="0" indent="0" eaLnBrk="1" hangingPunct="1">
              <a:buFont typeface="Arial" panose="020B0604020202020204" pitchFamily="34" charset="0"/>
              <a:buNone/>
              <a:defRPr/>
            </a:pPr>
            <a:r>
              <a:rPr lang="en-US" dirty="0"/>
              <a:t>A Class in Python has three types of access modifiers:</a:t>
            </a:r>
          </a:p>
          <a:p>
            <a:pPr eaLnBrk="1" hangingPunct="1">
              <a:defRPr/>
            </a:pPr>
            <a:r>
              <a:rPr lang="en-US" b="1" dirty="0"/>
              <a:t>Public Access Modifier</a:t>
            </a:r>
            <a:endParaRPr lang="en-US" dirty="0"/>
          </a:p>
          <a:p>
            <a:pPr eaLnBrk="1" hangingPunct="1">
              <a:defRPr/>
            </a:pPr>
            <a:r>
              <a:rPr lang="en-US" b="1" dirty="0"/>
              <a:t>Protected Access Modifier</a:t>
            </a:r>
            <a:endParaRPr lang="en-US" dirty="0"/>
          </a:p>
          <a:p>
            <a:pPr eaLnBrk="1" hangingPunct="1">
              <a:defRPr/>
            </a:pPr>
            <a:r>
              <a:rPr lang="en-US" b="1" dirty="0"/>
              <a:t>Private Access Modifier</a:t>
            </a:r>
            <a:endParaRPr lang="en-US" dirty="0"/>
          </a:p>
          <a:p>
            <a:pPr marL="0" indent="0" eaLnBrk="1" hangingPunct="1">
              <a:buFont typeface="Arial" panose="020B0604020202020204" pitchFamily="34" charset="0"/>
              <a:buNone/>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 xmlns:a16="http://schemas.microsoft.com/office/drawing/2014/main" id="{503F0895-AAC2-4ACE-8924-17402CA8B6C3}"/>
              </a:ext>
            </a:extLst>
          </p:cNvPr>
          <p:cNvSpPr>
            <a:spLocks noGrp="1"/>
          </p:cNvSpPr>
          <p:nvPr>
            <p:ph type="title"/>
          </p:nvPr>
        </p:nvSpPr>
        <p:spPr/>
        <p:txBody>
          <a:bodyPr/>
          <a:lstStyle/>
          <a:p>
            <a:pPr algn="l" eaLnBrk="1" hangingPunct="1"/>
            <a:r>
              <a:rPr lang="en-US" altLang="en-US" dirty="0" smtClean="0">
                <a:solidFill>
                  <a:srgbClr val="FF0000"/>
                </a:solidFill>
              </a:rPr>
              <a:t>Public</a:t>
            </a:r>
            <a:endParaRPr lang="en-US" altLang="en-US" dirty="0">
              <a:solidFill>
                <a:srgbClr val="FF0000"/>
              </a:solidFill>
            </a:endParaRPr>
          </a:p>
        </p:txBody>
      </p:sp>
      <p:sp>
        <p:nvSpPr>
          <p:cNvPr id="12291" name="Content Placeholder 2">
            <a:extLst>
              <a:ext uri="{FF2B5EF4-FFF2-40B4-BE49-F238E27FC236}">
                <a16:creationId xmlns="" xmlns:a16="http://schemas.microsoft.com/office/drawing/2014/main" id="{49A92752-7D8B-4736-9A91-2C524EC30D2B}"/>
              </a:ext>
            </a:extLst>
          </p:cNvPr>
          <p:cNvSpPr>
            <a:spLocks noGrp="1"/>
          </p:cNvSpPr>
          <p:nvPr>
            <p:ph idx="1"/>
          </p:nvPr>
        </p:nvSpPr>
        <p:spPr/>
        <p:txBody>
          <a:bodyPr/>
          <a:lstStyle/>
          <a:p>
            <a:pPr marL="0" indent="0" algn="just" eaLnBrk="1" hangingPunct="1">
              <a:buFont typeface="Arial" panose="020B0604020202020204" pitchFamily="34" charset="0"/>
              <a:buNone/>
            </a:pPr>
            <a:r>
              <a:rPr lang="en-US" altLang="en-US" b="1"/>
              <a:t>Public Access Modifier:</a:t>
            </a:r>
          </a:p>
          <a:p>
            <a:pPr marL="0" indent="0" algn="just" eaLnBrk="1" hangingPunct="1">
              <a:buFont typeface="Arial" panose="020B0604020202020204" pitchFamily="34" charset="0"/>
              <a:buNone/>
            </a:pPr>
            <a:r>
              <a:rPr lang="en-US" altLang="en-US"/>
              <a:t>The members of a class that are declared public are easily accessible from any part of the program. All data members and member functions of a class are public by default. </a:t>
            </a:r>
          </a:p>
          <a:p>
            <a:pPr marL="0" indent="0" eaLnBrk="1" hangingPunct="1">
              <a:buFont typeface="Arial" panose="020B0604020202020204" pitchFamily="34" charset="0"/>
              <a:buNone/>
            </a:pP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 xmlns:a16="http://schemas.microsoft.com/office/drawing/2014/main" id="{43D28FC8-04E2-4BD1-9F4E-8103326A3EFB}"/>
              </a:ext>
            </a:extLst>
          </p:cNvPr>
          <p:cNvSpPr>
            <a:spLocks noGrp="1"/>
          </p:cNvSpPr>
          <p:nvPr>
            <p:ph type="title"/>
          </p:nvPr>
        </p:nvSpPr>
        <p:spPr/>
        <p:txBody>
          <a:bodyPr/>
          <a:lstStyle/>
          <a:p>
            <a:pPr algn="l"/>
            <a:r>
              <a:rPr lang="en-US" altLang="en-US" dirty="0" smtClean="0">
                <a:solidFill>
                  <a:srgbClr val="FF0000"/>
                </a:solidFill>
              </a:rPr>
              <a:t>Example</a:t>
            </a:r>
            <a:endParaRPr lang="en-US" altLang="en-US" dirty="0">
              <a:solidFill>
                <a:srgbClr val="FF0000"/>
              </a:solidFill>
            </a:endParaRPr>
          </a:p>
        </p:txBody>
      </p:sp>
      <p:sp>
        <p:nvSpPr>
          <p:cNvPr id="13315" name="Content Placeholder 2">
            <a:extLst>
              <a:ext uri="{FF2B5EF4-FFF2-40B4-BE49-F238E27FC236}">
                <a16:creationId xmlns="" xmlns:a16="http://schemas.microsoft.com/office/drawing/2014/main" id="{90EA0022-BF66-49EF-8B4F-1B7450EA8D85}"/>
              </a:ext>
            </a:extLst>
          </p:cNvPr>
          <p:cNvSpPr>
            <a:spLocks noGrp="1"/>
          </p:cNvSpPr>
          <p:nvPr>
            <p:ph idx="1"/>
          </p:nvPr>
        </p:nvSpPr>
        <p:spPr/>
        <p:txBody>
          <a:bodyPr/>
          <a:lstStyle/>
          <a:p>
            <a:pPr marL="0" indent="0">
              <a:buFont typeface="Arial" panose="020B0604020202020204" pitchFamily="34" charset="0"/>
              <a:buNone/>
            </a:pPr>
            <a:r>
              <a:rPr lang="en-US" altLang="en-US" dirty="0"/>
              <a:t>class Person:</a:t>
            </a:r>
          </a:p>
          <a:p>
            <a:pPr marL="0" indent="0">
              <a:buFont typeface="Arial" panose="020B0604020202020204" pitchFamily="34" charset="0"/>
              <a:buNone/>
            </a:pPr>
            <a:r>
              <a:rPr lang="en-US" altLang="en-US" dirty="0"/>
              <a:t>    def __init__(self, name, age):</a:t>
            </a:r>
          </a:p>
          <a:p>
            <a:pPr marL="0" indent="0">
              <a:buFont typeface="Arial" panose="020B0604020202020204" pitchFamily="34" charset="0"/>
              <a:buNone/>
            </a:pPr>
            <a:r>
              <a:rPr lang="en-US" altLang="en-US" dirty="0"/>
              <a:t>        self.name = name # public</a:t>
            </a:r>
          </a:p>
          <a:p>
            <a:pPr marL="0" indent="0">
              <a:buFont typeface="Arial" panose="020B0604020202020204" pitchFamily="34" charset="0"/>
              <a:buNone/>
            </a:pPr>
            <a:r>
              <a:rPr lang="en-US" altLang="en-US" dirty="0"/>
              <a:t>        </a:t>
            </a:r>
            <a:r>
              <a:rPr lang="en-US" altLang="en-US" dirty="0" err="1"/>
              <a:t>self.age</a:t>
            </a:r>
            <a:r>
              <a:rPr lang="en-US" altLang="en-US" dirty="0"/>
              <a:t>  = age  # public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 xmlns:a16="http://schemas.microsoft.com/office/drawing/2014/main" id="{21AF7C80-4315-43E9-9FB1-B92692E65AAC}"/>
              </a:ext>
            </a:extLst>
          </p:cNvPr>
          <p:cNvSpPr>
            <a:spLocks noGrp="1"/>
          </p:cNvSpPr>
          <p:nvPr>
            <p:ph type="title"/>
          </p:nvPr>
        </p:nvSpPr>
        <p:spPr/>
        <p:txBody>
          <a:bodyPr/>
          <a:lstStyle/>
          <a:p>
            <a:pPr algn="l" eaLnBrk="1" hangingPunct="1"/>
            <a:r>
              <a:rPr lang="en-US" altLang="en-US" dirty="0" smtClean="0">
                <a:solidFill>
                  <a:srgbClr val="FF0000"/>
                </a:solidFill>
              </a:rPr>
              <a:t>Protected</a:t>
            </a:r>
            <a:endParaRPr lang="en-US" altLang="en-US" dirty="0">
              <a:solidFill>
                <a:srgbClr val="FF0000"/>
              </a:solidFill>
            </a:endParaRPr>
          </a:p>
        </p:txBody>
      </p:sp>
      <p:sp>
        <p:nvSpPr>
          <p:cNvPr id="14339" name="Content Placeholder 2">
            <a:extLst>
              <a:ext uri="{FF2B5EF4-FFF2-40B4-BE49-F238E27FC236}">
                <a16:creationId xmlns="" xmlns:a16="http://schemas.microsoft.com/office/drawing/2014/main" id="{3142022C-BBA4-4544-9E16-44EDA6C95A4F}"/>
              </a:ext>
            </a:extLst>
          </p:cNvPr>
          <p:cNvSpPr>
            <a:spLocks noGrp="1"/>
          </p:cNvSpPr>
          <p:nvPr>
            <p:ph idx="1"/>
          </p:nvPr>
        </p:nvSpPr>
        <p:spPr/>
        <p:txBody>
          <a:bodyPr/>
          <a:lstStyle/>
          <a:p>
            <a:pPr marL="0" indent="0" algn="just" eaLnBrk="1" hangingPunct="1">
              <a:buFont typeface="Arial" panose="020B0604020202020204" pitchFamily="34" charset="0"/>
              <a:buNone/>
            </a:pPr>
            <a:r>
              <a:rPr lang="en-US" altLang="en-US" b="1"/>
              <a:t>Protected Access Modifier:</a:t>
            </a:r>
          </a:p>
          <a:p>
            <a:pPr marL="0" indent="0" algn="just" eaLnBrk="1" hangingPunct="1">
              <a:buFont typeface="Arial" panose="020B0604020202020204" pitchFamily="34" charset="0"/>
              <a:buNone/>
            </a:pPr>
            <a:r>
              <a:rPr lang="en-US" altLang="en-US"/>
              <a:t>The members of a class that are declared protected are only accessible to a class derived from it. Data members of a class are declared protected by adding a single underscore ‘_’ symbol before the data member of that class. </a:t>
            </a:r>
          </a:p>
          <a:p>
            <a:pPr marL="0" indent="0" eaLnBrk="1" hangingPunct="1">
              <a:buFont typeface="Arial" panose="020B0604020202020204" pitchFamily="34" charset="0"/>
              <a:buNone/>
            </a:pPr>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 xmlns:a16="http://schemas.microsoft.com/office/drawing/2014/main" id="{720610F0-2555-4E47-B9DD-3B21F4190650}"/>
              </a:ext>
            </a:extLst>
          </p:cNvPr>
          <p:cNvSpPr>
            <a:spLocks noGrp="1"/>
          </p:cNvSpPr>
          <p:nvPr>
            <p:ph type="title"/>
          </p:nvPr>
        </p:nvSpPr>
        <p:spPr/>
        <p:txBody>
          <a:bodyPr/>
          <a:lstStyle/>
          <a:p>
            <a:pPr algn="l"/>
            <a:r>
              <a:rPr lang="en-US" altLang="en-US" dirty="0" smtClean="0">
                <a:solidFill>
                  <a:srgbClr val="FF0000"/>
                </a:solidFill>
              </a:rPr>
              <a:t>Example Protected</a:t>
            </a:r>
            <a:endParaRPr lang="en-US" altLang="en-US" dirty="0">
              <a:solidFill>
                <a:srgbClr val="FF0000"/>
              </a:solidFill>
            </a:endParaRPr>
          </a:p>
        </p:txBody>
      </p:sp>
      <p:sp>
        <p:nvSpPr>
          <p:cNvPr id="15363" name="Content Placeholder 2">
            <a:extLst>
              <a:ext uri="{FF2B5EF4-FFF2-40B4-BE49-F238E27FC236}">
                <a16:creationId xmlns="" xmlns:a16="http://schemas.microsoft.com/office/drawing/2014/main" id="{5304A23B-2A10-4B48-AD67-19C4547A790F}"/>
              </a:ext>
            </a:extLst>
          </p:cNvPr>
          <p:cNvSpPr>
            <a:spLocks noGrp="1"/>
          </p:cNvSpPr>
          <p:nvPr>
            <p:ph idx="1"/>
          </p:nvPr>
        </p:nvSpPr>
        <p:spPr/>
        <p:txBody>
          <a:bodyPr/>
          <a:lstStyle/>
          <a:p>
            <a:pPr marL="0" indent="0">
              <a:buFont typeface="Arial" panose="020B0604020202020204" pitchFamily="34" charset="0"/>
              <a:buNone/>
            </a:pPr>
            <a:r>
              <a:rPr lang="en-US" altLang="en-US" dirty="0"/>
              <a:t>class Person:</a:t>
            </a:r>
          </a:p>
          <a:p>
            <a:pPr marL="0" indent="0">
              <a:buFont typeface="Arial" panose="020B0604020202020204" pitchFamily="34" charset="0"/>
              <a:buNone/>
            </a:pPr>
            <a:r>
              <a:rPr lang="en-US" altLang="en-US" dirty="0"/>
              <a:t>    def __init__(self, name, </a:t>
            </a:r>
            <a:r>
              <a:rPr lang="en-US" altLang="en-US" dirty="0" err="1" smtClean="0"/>
              <a:t>age,msg</a:t>
            </a:r>
            <a:r>
              <a:rPr lang="en-US" altLang="en-US" dirty="0" smtClean="0"/>
              <a:t>):</a:t>
            </a:r>
            <a:endParaRPr lang="en-US" altLang="en-US" dirty="0"/>
          </a:p>
          <a:p>
            <a:pPr marL="0" indent="0">
              <a:buFont typeface="Arial" panose="020B0604020202020204" pitchFamily="34" charset="0"/>
              <a:buNone/>
            </a:pPr>
            <a:r>
              <a:rPr lang="en-US" altLang="en-US" dirty="0"/>
              <a:t>        </a:t>
            </a:r>
            <a:r>
              <a:rPr lang="en-US" altLang="en-US" dirty="0" err="1"/>
              <a:t>self._name</a:t>
            </a:r>
            <a:r>
              <a:rPr lang="en-US" altLang="en-US" dirty="0"/>
              <a:t> = name </a:t>
            </a:r>
            <a:r>
              <a:rPr lang="en-US" altLang="en-US" dirty="0" smtClean="0"/>
              <a:t>      </a:t>
            </a:r>
            <a:r>
              <a:rPr lang="en-US" altLang="en-US" dirty="0" smtClean="0">
                <a:solidFill>
                  <a:srgbClr val="FF0000"/>
                </a:solidFill>
              </a:rPr>
              <a:t># </a:t>
            </a:r>
            <a:r>
              <a:rPr lang="en-US" altLang="en-US" dirty="0">
                <a:solidFill>
                  <a:srgbClr val="FF0000"/>
                </a:solidFill>
              </a:rPr>
              <a:t>protected</a:t>
            </a:r>
            <a:r>
              <a:rPr lang="en-US" altLang="en-US" dirty="0"/>
              <a:t> </a:t>
            </a:r>
          </a:p>
          <a:p>
            <a:pPr marL="0" indent="0">
              <a:buFont typeface="Arial" panose="020B0604020202020204" pitchFamily="34" charset="0"/>
              <a:buNone/>
            </a:pPr>
            <a:r>
              <a:rPr lang="en-US" altLang="en-US" dirty="0"/>
              <a:t>        </a:t>
            </a:r>
            <a:r>
              <a:rPr lang="en-US" altLang="en-US" dirty="0" err="1"/>
              <a:t>self._age</a:t>
            </a:r>
            <a:r>
              <a:rPr lang="en-US" altLang="en-US" dirty="0"/>
              <a:t>  = age  </a:t>
            </a:r>
            <a:r>
              <a:rPr lang="en-US" altLang="en-US" dirty="0" smtClean="0"/>
              <a:t>           </a:t>
            </a:r>
            <a:r>
              <a:rPr lang="en-US" altLang="en-US" dirty="0" smtClean="0">
                <a:solidFill>
                  <a:srgbClr val="FF0000"/>
                </a:solidFill>
              </a:rPr>
              <a:t># </a:t>
            </a:r>
            <a:r>
              <a:rPr lang="en-US" altLang="en-US" dirty="0">
                <a:solidFill>
                  <a:srgbClr val="FF0000"/>
                </a:solidFill>
              </a:rPr>
              <a:t>protected</a:t>
            </a:r>
            <a:r>
              <a:rPr lang="en-US" altLang="en-US" dirty="0"/>
              <a:t> </a:t>
            </a:r>
            <a:endParaRPr lang="en-US" altLang="en-US" dirty="0" smtClean="0"/>
          </a:p>
          <a:p>
            <a:pPr marL="0" indent="0">
              <a:buFont typeface="Arial" panose="020B0604020202020204" pitchFamily="34" charset="0"/>
              <a:buNone/>
            </a:pPr>
            <a:r>
              <a:rPr lang="en-US" altLang="en-US" dirty="0" smtClean="0"/>
              <a:t>        self.msg   = </a:t>
            </a:r>
            <a:r>
              <a:rPr lang="en-US" altLang="en-US" dirty="0" err="1" smtClean="0"/>
              <a:t>msg</a:t>
            </a:r>
            <a:r>
              <a:rPr lang="en-US" altLang="en-US" dirty="0" smtClean="0"/>
              <a:t>            </a:t>
            </a:r>
            <a:r>
              <a:rPr lang="en-US" altLang="en-US" dirty="0" smtClean="0">
                <a:solidFill>
                  <a:srgbClr val="FF0000"/>
                </a:solidFill>
              </a:rPr>
              <a:t># public</a:t>
            </a:r>
            <a:endParaRPr lang="en-US" altLang="en-US" dirty="0">
              <a:solidFill>
                <a:srgbClr val="FF0000"/>
              </a:solidFill>
            </a:endParaRPr>
          </a:p>
          <a:p>
            <a:pPr marL="0" indent="0">
              <a:buFont typeface="Arial" panose="020B0604020202020204" pitchFamily="34" charset="0"/>
              <a:buNone/>
            </a:pPr>
            <a:r>
              <a:rPr lang="en-US" altLang="en-US" dirty="0"/>
              <a:t>p1 = Person("</a:t>
            </a:r>
            <a:r>
              <a:rPr lang="en-US" altLang="en-US" dirty="0" err="1"/>
              <a:t>kumar</a:t>
            </a:r>
            <a:r>
              <a:rPr lang="en-US" altLang="en-US" dirty="0"/>
              <a:t>", 20)</a:t>
            </a:r>
          </a:p>
          <a:p>
            <a:pPr marL="0" indent="0">
              <a:buFont typeface="Arial" panose="020B0604020202020204" pitchFamily="34" charset="0"/>
              <a:buNone/>
            </a:pPr>
            <a:r>
              <a:rPr lang="en-US" altLang="en-US" dirty="0"/>
              <a:t>p</a:t>
            </a:r>
            <a:r>
              <a:rPr lang="en-US" altLang="en-US" dirty="0" smtClean="0"/>
              <a:t>rint(p1</a:t>
            </a:r>
            <a:r>
              <a:rPr lang="en-US" altLang="en-US" dirty="0"/>
              <a:t>._</a:t>
            </a:r>
            <a:r>
              <a:rPr lang="en-US" altLang="en-US" dirty="0" smtClean="0"/>
              <a:t>name)			</a:t>
            </a:r>
            <a:r>
              <a:rPr lang="en-US" altLang="en-US" dirty="0" smtClean="0">
                <a:solidFill>
                  <a:srgbClr val="FF0000"/>
                </a:solidFill>
              </a:rPr>
              <a:t>output:-</a:t>
            </a:r>
            <a:r>
              <a:rPr lang="en-US" altLang="en-US" dirty="0" smtClean="0"/>
              <a:t> </a:t>
            </a: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 xmlns:a16="http://schemas.microsoft.com/office/drawing/2014/main" id="{D6480806-37BA-4411-8BDF-298D1CCD60AA}"/>
              </a:ext>
            </a:extLst>
          </p:cNvPr>
          <p:cNvSpPr>
            <a:spLocks noGrp="1"/>
          </p:cNvSpPr>
          <p:nvPr>
            <p:ph type="title"/>
          </p:nvPr>
        </p:nvSpPr>
        <p:spPr/>
        <p:txBody>
          <a:bodyPr/>
          <a:lstStyle/>
          <a:p>
            <a:pPr algn="l" eaLnBrk="1" hangingPunct="1"/>
            <a:r>
              <a:rPr lang="en-US" altLang="en-US" smtClean="0">
                <a:solidFill>
                  <a:srgbClr val="FF0000"/>
                </a:solidFill>
              </a:rPr>
              <a:t>Private </a:t>
            </a:r>
            <a:endParaRPr lang="en-US" altLang="en-US">
              <a:solidFill>
                <a:srgbClr val="FF0000"/>
              </a:solidFill>
            </a:endParaRPr>
          </a:p>
        </p:txBody>
      </p:sp>
      <p:sp>
        <p:nvSpPr>
          <p:cNvPr id="16387" name="Content Placeholder 2">
            <a:extLst>
              <a:ext uri="{FF2B5EF4-FFF2-40B4-BE49-F238E27FC236}">
                <a16:creationId xmlns="" xmlns:a16="http://schemas.microsoft.com/office/drawing/2014/main" id="{CCB31E01-025D-4A7A-BA51-94469D42801B}"/>
              </a:ext>
            </a:extLst>
          </p:cNvPr>
          <p:cNvSpPr>
            <a:spLocks noGrp="1"/>
          </p:cNvSpPr>
          <p:nvPr>
            <p:ph idx="1"/>
          </p:nvPr>
        </p:nvSpPr>
        <p:spPr/>
        <p:txBody>
          <a:bodyPr/>
          <a:lstStyle/>
          <a:p>
            <a:pPr marL="0" indent="0" algn="just" eaLnBrk="1" hangingPunct="1">
              <a:buFont typeface="Arial" panose="020B0604020202020204" pitchFamily="34" charset="0"/>
              <a:buNone/>
            </a:pPr>
            <a:r>
              <a:rPr lang="en-US" altLang="en-US" b="1" dirty="0"/>
              <a:t>Private Access Modifier:</a:t>
            </a:r>
          </a:p>
          <a:p>
            <a:pPr marL="0" indent="0" algn="just" eaLnBrk="1" hangingPunct="1">
              <a:buFont typeface="Arial" panose="020B0604020202020204" pitchFamily="34" charset="0"/>
              <a:buNone/>
            </a:pPr>
            <a:r>
              <a:rPr lang="en-US" altLang="en-US" dirty="0"/>
              <a:t>The members of a class that are declared private are accessible within the class only, private access modifier is the most secure access modifier. </a:t>
            </a:r>
          </a:p>
          <a:p>
            <a:pPr marL="0" indent="0" algn="just" eaLnBrk="1" hangingPunct="1">
              <a:buFont typeface="Arial" panose="020B0604020202020204" pitchFamily="34" charset="0"/>
              <a:buNone/>
            </a:pPr>
            <a:r>
              <a:rPr lang="en-US" altLang="en-US" dirty="0"/>
              <a:t>Data members of a class are declared private by adding a double underscore ‘__’ symbol before the data member of that class. </a:t>
            </a:r>
          </a:p>
          <a:p>
            <a:pPr marL="0" indent="0" eaLnBrk="1" hangingPunct="1">
              <a:buFont typeface="Arial" panose="020B0604020202020204" pitchFamily="34" charset="0"/>
              <a:buNone/>
            </a:pPr>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 xmlns:a16="http://schemas.microsoft.com/office/drawing/2014/main" id="{E7BBFFC4-A241-4093-84EC-73B1AE4EAE8F}"/>
              </a:ext>
            </a:extLst>
          </p:cNvPr>
          <p:cNvSpPr>
            <a:spLocks noGrp="1"/>
          </p:cNvSpPr>
          <p:nvPr>
            <p:ph type="title"/>
          </p:nvPr>
        </p:nvSpPr>
        <p:spPr/>
        <p:txBody>
          <a:bodyPr/>
          <a:lstStyle/>
          <a:p>
            <a:pPr algn="l" eaLnBrk="1" hangingPunct="1"/>
            <a:r>
              <a:rPr lang="en-US" altLang="en-US" dirty="0" smtClean="0">
                <a:solidFill>
                  <a:srgbClr val="FF0000"/>
                </a:solidFill>
              </a:rPr>
              <a:t>Private Access modifier example</a:t>
            </a:r>
            <a:endParaRPr lang="en-US" altLang="en-US" dirty="0">
              <a:solidFill>
                <a:srgbClr val="FF0000"/>
              </a:solidFill>
            </a:endParaRPr>
          </a:p>
        </p:txBody>
      </p:sp>
      <p:sp>
        <p:nvSpPr>
          <p:cNvPr id="17411" name="Content Placeholder 2">
            <a:extLst>
              <a:ext uri="{FF2B5EF4-FFF2-40B4-BE49-F238E27FC236}">
                <a16:creationId xmlns="" xmlns:a16="http://schemas.microsoft.com/office/drawing/2014/main" id="{8361A01A-2F2C-4F0B-BF98-EE29A2BF17FC}"/>
              </a:ext>
            </a:extLst>
          </p:cNvPr>
          <p:cNvSpPr>
            <a:spLocks noGrp="1"/>
          </p:cNvSpPr>
          <p:nvPr>
            <p:ph idx="1"/>
          </p:nvPr>
        </p:nvSpPr>
        <p:spPr/>
        <p:txBody>
          <a:bodyPr/>
          <a:lstStyle/>
          <a:p>
            <a:pPr marL="0" indent="0" eaLnBrk="1" hangingPunct="1">
              <a:buFont typeface="Arial" panose="020B0604020202020204" pitchFamily="34" charset="0"/>
              <a:buNone/>
            </a:pPr>
            <a:r>
              <a:rPr lang="en-US" altLang="en-US" dirty="0"/>
              <a:t>class Person:</a:t>
            </a:r>
          </a:p>
          <a:p>
            <a:pPr marL="0" indent="0" eaLnBrk="1" hangingPunct="1">
              <a:buFont typeface="Arial" panose="020B0604020202020204" pitchFamily="34" charset="0"/>
              <a:buNone/>
            </a:pPr>
            <a:r>
              <a:rPr lang="en-US" altLang="en-US" dirty="0"/>
              <a:t>    def __init__(self, name, age):</a:t>
            </a:r>
          </a:p>
          <a:p>
            <a:pPr marL="0" indent="0" eaLnBrk="1" hangingPunct="1">
              <a:buFont typeface="Arial" panose="020B0604020202020204" pitchFamily="34" charset="0"/>
              <a:buNone/>
            </a:pPr>
            <a:r>
              <a:rPr lang="en-US" altLang="en-US" dirty="0"/>
              <a:t>        </a:t>
            </a:r>
            <a:r>
              <a:rPr lang="en-US" altLang="en-US" dirty="0" err="1"/>
              <a:t>self.__name</a:t>
            </a:r>
            <a:r>
              <a:rPr lang="en-US" altLang="en-US" dirty="0"/>
              <a:t> = name </a:t>
            </a:r>
            <a:r>
              <a:rPr lang="en-US" altLang="en-US" dirty="0">
                <a:solidFill>
                  <a:srgbClr val="FF0000"/>
                </a:solidFill>
              </a:rPr>
              <a:t># private</a:t>
            </a:r>
          </a:p>
          <a:p>
            <a:pPr marL="0" indent="0" eaLnBrk="1" hangingPunct="1">
              <a:buFont typeface="Arial" panose="020B0604020202020204" pitchFamily="34" charset="0"/>
              <a:buNone/>
            </a:pPr>
            <a:r>
              <a:rPr lang="en-US" altLang="en-US" dirty="0"/>
              <a:t>        </a:t>
            </a:r>
            <a:r>
              <a:rPr lang="en-US" altLang="en-US" dirty="0" err="1"/>
              <a:t>self.__age</a:t>
            </a:r>
            <a:r>
              <a:rPr lang="en-US" altLang="en-US" dirty="0"/>
              <a:t>  = age  </a:t>
            </a:r>
            <a:r>
              <a:rPr lang="en-US" altLang="en-US" dirty="0">
                <a:solidFill>
                  <a:srgbClr val="FF0000"/>
                </a:solidFill>
              </a:rPr>
              <a:t># private</a:t>
            </a:r>
          </a:p>
          <a:p>
            <a:pPr marL="0" indent="0" eaLnBrk="1" hangingPunct="1">
              <a:buFont typeface="Arial" panose="020B0604020202020204" pitchFamily="34" charset="0"/>
              <a:buNone/>
            </a:pPr>
            <a:r>
              <a:rPr lang="en-US" altLang="en-US" dirty="0"/>
              <a:t>p1 = Person("</a:t>
            </a:r>
            <a:r>
              <a:rPr lang="en-US" altLang="en-US" dirty="0" err="1"/>
              <a:t>kumar</a:t>
            </a:r>
            <a:r>
              <a:rPr lang="en-US" altLang="en-US" dirty="0"/>
              <a:t>", 20)</a:t>
            </a:r>
          </a:p>
          <a:p>
            <a:pPr marL="0" indent="0" eaLnBrk="1" hangingPunct="1">
              <a:buFont typeface="Arial" panose="020B0604020202020204" pitchFamily="34" charset="0"/>
              <a:buNone/>
            </a:pPr>
            <a:r>
              <a:rPr lang="en-US" altLang="en-US" smtClean="0"/>
              <a:t>Print(p1</a:t>
            </a:r>
            <a:r>
              <a:rPr lang="en-US" altLang="en-US"/>
              <a:t>.__</a:t>
            </a:r>
            <a:r>
              <a:rPr lang="en-US" altLang="en-US" smtClean="0"/>
              <a:t>name) </a:t>
            </a:r>
            <a:r>
              <a:rPr lang="en-US" altLang="en-US" dirty="0" smtClean="0"/>
              <a:t>			</a:t>
            </a:r>
            <a:r>
              <a:rPr lang="en-US" altLang="en-US" dirty="0" smtClean="0">
                <a:solidFill>
                  <a:srgbClr val="FF0000"/>
                </a:solidFill>
              </a:rPr>
              <a:t>output:-</a:t>
            </a:r>
            <a:endParaRPr lang="en-US" altLang="en-US" dirty="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Accessing private data </a:t>
            </a:r>
            <a:endParaRPr lang="en-US" dirty="0">
              <a:solidFill>
                <a:srgbClr val="FF0000"/>
              </a:solidFill>
            </a:endParaRPr>
          </a:p>
        </p:txBody>
      </p:sp>
      <p:sp>
        <p:nvSpPr>
          <p:cNvPr id="3" name="Content Placeholder 2"/>
          <p:cNvSpPr>
            <a:spLocks noGrp="1"/>
          </p:cNvSpPr>
          <p:nvPr>
            <p:ph idx="1"/>
          </p:nvPr>
        </p:nvSpPr>
        <p:spPr/>
        <p:txBody>
          <a:bodyPr/>
          <a:lstStyle/>
          <a:p>
            <a:r>
              <a:rPr lang="en-US" dirty="0">
                <a:solidFill>
                  <a:srgbClr val="FF0000"/>
                </a:solidFill>
              </a:rPr>
              <a:t>class Person:</a:t>
            </a:r>
          </a:p>
          <a:p>
            <a:r>
              <a:rPr lang="en-US" dirty="0"/>
              <a:t>    </a:t>
            </a:r>
            <a:r>
              <a:rPr lang="en-US" dirty="0" err="1">
                <a:solidFill>
                  <a:srgbClr val="FF0000"/>
                </a:solidFill>
              </a:rPr>
              <a:t>def</a:t>
            </a:r>
            <a:r>
              <a:rPr lang="en-US" dirty="0">
                <a:solidFill>
                  <a:srgbClr val="FF0000"/>
                </a:solidFill>
              </a:rPr>
              <a:t> __</a:t>
            </a:r>
            <a:r>
              <a:rPr lang="en-US" dirty="0" err="1">
                <a:solidFill>
                  <a:srgbClr val="FF0000"/>
                </a:solidFill>
              </a:rPr>
              <a:t>init</a:t>
            </a:r>
            <a:r>
              <a:rPr lang="en-US" dirty="0">
                <a:solidFill>
                  <a:srgbClr val="FF0000"/>
                </a:solidFill>
              </a:rPr>
              <a:t>__(self, name, age):</a:t>
            </a:r>
          </a:p>
          <a:p>
            <a:r>
              <a:rPr lang="en-US" dirty="0"/>
              <a:t>        </a:t>
            </a:r>
            <a:r>
              <a:rPr lang="en-US" dirty="0" err="1"/>
              <a:t>self.__name</a:t>
            </a:r>
            <a:r>
              <a:rPr lang="en-US" dirty="0"/>
              <a:t> = name # private</a:t>
            </a:r>
          </a:p>
          <a:p>
            <a:r>
              <a:rPr lang="en-US" dirty="0"/>
              <a:t>        </a:t>
            </a:r>
            <a:r>
              <a:rPr lang="en-US" dirty="0" err="1"/>
              <a:t>self.__age</a:t>
            </a:r>
            <a:r>
              <a:rPr lang="en-US" dirty="0"/>
              <a:t>  = age  # private</a:t>
            </a:r>
          </a:p>
          <a:p>
            <a:r>
              <a:rPr lang="en-US" dirty="0"/>
              <a:t>    </a:t>
            </a:r>
            <a:r>
              <a:rPr lang="en-US" dirty="0" err="1">
                <a:solidFill>
                  <a:srgbClr val="FF0000"/>
                </a:solidFill>
              </a:rPr>
              <a:t>def</a:t>
            </a:r>
            <a:r>
              <a:rPr lang="en-US" dirty="0">
                <a:solidFill>
                  <a:srgbClr val="FF0000"/>
                </a:solidFill>
              </a:rPr>
              <a:t> output(self):</a:t>
            </a:r>
          </a:p>
          <a:p>
            <a:r>
              <a:rPr lang="en-US" dirty="0"/>
              <a:t>        print(</a:t>
            </a:r>
            <a:r>
              <a:rPr lang="en-US" dirty="0" err="1"/>
              <a:t>self.__name,self.__age</a:t>
            </a:r>
            <a:r>
              <a:rPr lang="en-US" dirty="0"/>
              <a:t>)</a:t>
            </a:r>
          </a:p>
          <a:p>
            <a:r>
              <a:rPr lang="en-US" dirty="0"/>
              <a:t>p1 = Person("</a:t>
            </a:r>
            <a:r>
              <a:rPr lang="en-US" dirty="0" err="1"/>
              <a:t>kumar</a:t>
            </a:r>
            <a:r>
              <a:rPr lang="en-US" dirty="0"/>
              <a:t>", 20</a:t>
            </a:r>
            <a:r>
              <a:rPr lang="en-US" dirty="0" smtClean="0"/>
              <a:t>)</a:t>
            </a:r>
            <a:endParaRPr lang="en-US" dirty="0"/>
          </a:p>
          <a:p>
            <a:r>
              <a:rPr lang="en-US" dirty="0"/>
              <a:t>p1.output()</a:t>
            </a:r>
          </a:p>
          <a:p>
            <a:endParaRPr lang="en-US" dirty="0"/>
          </a:p>
        </p:txBody>
      </p:sp>
    </p:spTree>
    <p:extLst>
      <p:ext uri="{BB962C8B-B14F-4D97-AF65-F5344CB8AC3E}">
        <p14:creationId xmlns:p14="http://schemas.microsoft.com/office/powerpoint/2010/main" val="3660181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 xmlns:a16="http://schemas.microsoft.com/office/drawing/2014/main" id="{F76E940A-3D17-4951-8A63-B0D23B10E7C4}"/>
              </a:ext>
            </a:extLst>
          </p:cNvPr>
          <p:cNvSpPr>
            <a:spLocks noGrp="1"/>
          </p:cNvSpPr>
          <p:nvPr>
            <p:ph idx="1"/>
          </p:nvPr>
        </p:nvSpPr>
        <p:spPr>
          <a:xfrm>
            <a:off x="457200" y="457200"/>
            <a:ext cx="8229600" cy="5668963"/>
          </a:xfrm>
        </p:spPr>
        <p:txBody>
          <a:bodyPr/>
          <a:lstStyle/>
          <a:p>
            <a:pPr marL="0" indent="0">
              <a:buFont typeface="Arial" panose="020B0604020202020204" pitchFamily="34" charset="0"/>
              <a:buNone/>
            </a:pPr>
            <a:r>
              <a:rPr lang="en-US" altLang="en-US" sz="2400" dirty="0"/>
              <a:t>class Person:</a:t>
            </a:r>
          </a:p>
          <a:p>
            <a:pPr marL="0" indent="0">
              <a:buFont typeface="Arial" panose="020B0604020202020204" pitchFamily="34" charset="0"/>
              <a:buNone/>
            </a:pPr>
            <a:r>
              <a:rPr lang="en-US" altLang="en-US" sz="2400" dirty="0"/>
              <a:t>    def __init__(self, name, age, </a:t>
            </a:r>
            <a:r>
              <a:rPr lang="en-US" altLang="en-US" sz="2400" dirty="0" err="1"/>
              <a:t>sal</a:t>
            </a:r>
            <a:r>
              <a:rPr lang="en-US" altLang="en-US" sz="2400" dirty="0"/>
              <a:t>):</a:t>
            </a:r>
          </a:p>
          <a:p>
            <a:pPr marL="0" indent="0">
              <a:buFont typeface="Arial" panose="020B0604020202020204" pitchFamily="34" charset="0"/>
              <a:buNone/>
            </a:pPr>
            <a:r>
              <a:rPr lang="en-US" altLang="en-US" sz="2400" dirty="0"/>
              <a:t>        self.name     = name   # public</a:t>
            </a:r>
          </a:p>
          <a:p>
            <a:pPr marL="0" indent="0">
              <a:buFont typeface="Arial" panose="020B0604020202020204" pitchFamily="34" charset="0"/>
              <a:buNone/>
            </a:pPr>
            <a:r>
              <a:rPr lang="en-US" altLang="en-US" sz="2400" dirty="0"/>
              <a:t>        </a:t>
            </a:r>
            <a:r>
              <a:rPr lang="en-US" altLang="en-US" sz="2400" dirty="0" err="1"/>
              <a:t>self._age</a:t>
            </a:r>
            <a:r>
              <a:rPr lang="en-US" altLang="en-US" sz="2400" dirty="0"/>
              <a:t>     = age    # protected</a:t>
            </a:r>
          </a:p>
          <a:p>
            <a:pPr marL="0" indent="0">
              <a:buFont typeface="Arial" panose="020B0604020202020204" pitchFamily="34" charset="0"/>
              <a:buNone/>
            </a:pPr>
            <a:r>
              <a:rPr lang="en-US" altLang="en-US" sz="2400" dirty="0"/>
              <a:t>        </a:t>
            </a:r>
            <a:r>
              <a:rPr lang="en-US" altLang="en-US" sz="2400" dirty="0" err="1"/>
              <a:t>self.__Salary</a:t>
            </a:r>
            <a:r>
              <a:rPr lang="en-US" altLang="en-US" sz="2400" dirty="0"/>
              <a:t> = </a:t>
            </a:r>
            <a:r>
              <a:rPr lang="en-US" altLang="en-US" sz="2400" dirty="0" err="1"/>
              <a:t>sal</a:t>
            </a:r>
            <a:r>
              <a:rPr lang="en-US" altLang="en-US" sz="2400" dirty="0"/>
              <a:t> # private</a:t>
            </a:r>
          </a:p>
          <a:p>
            <a:pPr marL="0" indent="0">
              <a:buFont typeface="Arial" panose="020B0604020202020204" pitchFamily="34" charset="0"/>
              <a:buNone/>
            </a:pPr>
            <a:endParaRPr lang="en-US" altLang="en-US" sz="2400" dirty="0"/>
          </a:p>
          <a:p>
            <a:pPr marL="0" indent="0">
              <a:buFont typeface="Arial" panose="020B0604020202020204" pitchFamily="34" charset="0"/>
              <a:buNone/>
            </a:pPr>
            <a:r>
              <a:rPr lang="en-US" altLang="en-US" sz="2400" dirty="0"/>
              <a:t>p1 = Person("Rahul", 20, 25000)</a:t>
            </a:r>
          </a:p>
          <a:p>
            <a:pPr marL="0" indent="0">
              <a:buFont typeface="Arial" panose="020B0604020202020204" pitchFamily="34" charset="0"/>
              <a:buNone/>
            </a:pPr>
            <a:endParaRPr lang="en-US" altLang="en-US" sz="2400" dirty="0"/>
          </a:p>
          <a:p>
            <a:pPr marL="0" indent="0">
              <a:buFont typeface="Arial" panose="020B0604020202020204" pitchFamily="34" charset="0"/>
              <a:buNone/>
            </a:pPr>
            <a:r>
              <a:rPr lang="en-US" altLang="en-US" sz="2400" dirty="0"/>
              <a:t>print(p1.name)        </a:t>
            </a:r>
            <a:r>
              <a:rPr lang="en-US" altLang="en-US" sz="2400" dirty="0">
                <a:solidFill>
                  <a:srgbClr val="FF0000"/>
                </a:solidFill>
              </a:rPr>
              <a:t># public: can be accessed</a:t>
            </a:r>
          </a:p>
          <a:p>
            <a:pPr marL="0" indent="0">
              <a:buFont typeface="Arial" panose="020B0604020202020204" pitchFamily="34" charset="0"/>
              <a:buNone/>
            </a:pPr>
            <a:r>
              <a:rPr lang="en-US" altLang="en-US" sz="2400" dirty="0"/>
              <a:t>print(p1._age)        </a:t>
            </a:r>
            <a:r>
              <a:rPr lang="en-US" altLang="en-US" sz="2400" dirty="0">
                <a:solidFill>
                  <a:srgbClr val="FF0000"/>
                </a:solidFill>
              </a:rPr>
              <a:t># protected: can be accessed but not advised</a:t>
            </a:r>
          </a:p>
          <a:p>
            <a:pPr marL="0" indent="0">
              <a:buFont typeface="Arial" panose="020B0604020202020204" pitchFamily="34" charset="0"/>
              <a:buNone/>
            </a:pPr>
            <a:r>
              <a:rPr lang="en-US" altLang="en-US" sz="2400" dirty="0"/>
              <a:t># print(p1.__Salary)  </a:t>
            </a:r>
            <a:r>
              <a:rPr lang="en-US" altLang="en-US" sz="2400" dirty="0">
                <a:solidFill>
                  <a:srgbClr val="FF0000"/>
                </a:solidFill>
              </a:rPr>
              <a:t># private: will give </a:t>
            </a:r>
            <a:r>
              <a:rPr lang="en-US" altLang="en-US" sz="2400" dirty="0" err="1">
                <a:solidFill>
                  <a:srgbClr val="FF0000"/>
                </a:solidFill>
              </a:rPr>
              <a:t>AttributeError</a:t>
            </a:r>
            <a:endParaRPr lang="en-US" altLang="en-US" sz="2400"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 xmlns:a16="http://schemas.microsoft.com/office/drawing/2014/main" id="{4F8F41B4-A455-4328-84FF-1BC6768AB601}"/>
              </a:ext>
            </a:extLst>
          </p:cNvPr>
          <p:cNvSpPr>
            <a:spLocks noGrp="1"/>
          </p:cNvSpPr>
          <p:nvPr>
            <p:ph type="title"/>
          </p:nvPr>
        </p:nvSpPr>
        <p:spPr/>
        <p:txBody>
          <a:bodyPr/>
          <a:lstStyle/>
          <a:p>
            <a:pPr eaLnBrk="1" hangingPunct="1"/>
            <a:r>
              <a:rPr lang="en-US" altLang="en-US" b="1"/>
              <a:t>Encapsulation</a:t>
            </a:r>
            <a:br>
              <a:rPr lang="en-US" altLang="en-US" b="1"/>
            </a:br>
            <a:endParaRPr lang="en-US" altLang="en-US"/>
          </a:p>
        </p:txBody>
      </p:sp>
      <p:sp>
        <p:nvSpPr>
          <p:cNvPr id="19459" name="Content Placeholder 2">
            <a:extLst>
              <a:ext uri="{FF2B5EF4-FFF2-40B4-BE49-F238E27FC236}">
                <a16:creationId xmlns="" xmlns:a16="http://schemas.microsoft.com/office/drawing/2014/main" id="{A23CF355-6CB1-4947-BC04-CFAB5DC9104F}"/>
              </a:ext>
            </a:extLst>
          </p:cNvPr>
          <p:cNvSpPr>
            <a:spLocks noGrp="1"/>
          </p:cNvSpPr>
          <p:nvPr>
            <p:ph idx="1"/>
          </p:nvPr>
        </p:nvSpPr>
        <p:spPr/>
        <p:txBody>
          <a:bodyPr/>
          <a:lstStyle/>
          <a:p>
            <a:pPr marL="0" indent="0" algn="just" eaLnBrk="1" hangingPunct="1">
              <a:buFont typeface="Arial" panose="020B0604020202020204" pitchFamily="34" charset="0"/>
              <a:buNone/>
            </a:pPr>
            <a:r>
              <a:rPr lang="en-US" altLang="en-US"/>
              <a:t>we can restrict access to methods and variables. This prevents data from direct modification which is called encapsulation. To achieve this we denote private attributes and define setter method to access this only. </a:t>
            </a:r>
          </a:p>
        </p:txBody>
      </p:sp>
      <p:pic>
        <p:nvPicPr>
          <p:cNvPr id="3" name="Picture 2">
            <a:extLst>
              <a:ext uri="{FF2B5EF4-FFF2-40B4-BE49-F238E27FC236}">
                <a16:creationId xmlns="" xmlns:a16="http://schemas.microsoft.com/office/drawing/2014/main" id="{0D8257FE-8EAE-43D5-8D52-036E7DA96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435" y="41275"/>
            <a:ext cx="2143125" cy="1609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 xmlns:a16="http://schemas.microsoft.com/office/drawing/2014/main" id="{C9A6EB0D-FE93-44C2-B24B-AA3BA6934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598488"/>
            <a:ext cx="8610600"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B5273B5-A3CB-4801-B58E-4B5125865173}"/>
              </a:ext>
            </a:extLst>
          </p:cNvPr>
          <p:cNvPicPr>
            <a:picLocks noChangeAspect="1"/>
          </p:cNvPicPr>
          <p:nvPr/>
        </p:nvPicPr>
        <p:blipFill>
          <a:blip r:embed="rId2"/>
          <a:stretch>
            <a:fillRect/>
          </a:stretch>
        </p:blipFill>
        <p:spPr>
          <a:xfrm>
            <a:off x="33337" y="457201"/>
            <a:ext cx="8729663" cy="5053012"/>
          </a:xfrm>
          <a:prstGeom prst="rect">
            <a:avLst/>
          </a:prstGeom>
        </p:spPr>
      </p:pic>
      <p:pic>
        <p:nvPicPr>
          <p:cNvPr id="7" name="Picture 6">
            <a:extLst>
              <a:ext uri="{FF2B5EF4-FFF2-40B4-BE49-F238E27FC236}">
                <a16:creationId xmlns="" xmlns:a16="http://schemas.microsoft.com/office/drawing/2014/main" id="{8072BBE1-D946-4ED8-8D8E-FAA34F9CC612}"/>
              </a:ext>
            </a:extLst>
          </p:cNvPr>
          <p:cNvPicPr>
            <a:picLocks noChangeAspect="1"/>
          </p:cNvPicPr>
          <p:nvPr/>
        </p:nvPicPr>
        <p:blipFill>
          <a:blip r:embed="rId3"/>
          <a:stretch>
            <a:fillRect/>
          </a:stretch>
        </p:blipFill>
        <p:spPr>
          <a:xfrm>
            <a:off x="5199811" y="5510213"/>
            <a:ext cx="3944189" cy="117633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7">
            <a:extLst>
              <a:ext uri="{FF2B5EF4-FFF2-40B4-BE49-F238E27FC236}">
                <a16:creationId xmlns="" xmlns:a16="http://schemas.microsoft.com/office/drawing/2014/main" id="{061A4B89-31E6-409C-AE2F-EB39DD3E8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1087438"/>
            <a:ext cx="19621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9">
            <a:extLst>
              <a:ext uri="{FF2B5EF4-FFF2-40B4-BE49-F238E27FC236}">
                <a16:creationId xmlns="" xmlns:a16="http://schemas.microsoft.com/office/drawing/2014/main" id="{932B0F84-0602-4CC5-A225-F6090684D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625" y="1373188"/>
            <a:ext cx="150495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11">
            <a:extLst>
              <a:ext uri="{FF2B5EF4-FFF2-40B4-BE49-F238E27FC236}">
                <a16:creationId xmlns="" xmlns:a16="http://schemas.microsoft.com/office/drawing/2014/main" id="{032ADFAD-44ED-4E1C-936F-551BF7AC0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267200"/>
            <a:ext cx="1606550"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 xmlns:a16="http://schemas.microsoft.com/office/drawing/2014/main" id="{F0BBC028-D06E-4612-80C7-A796FAED2519}"/>
              </a:ext>
            </a:extLst>
          </p:cNvPr>
          <p:cNvCxnSpPr>
            <a:cxnSpLocks/>
            <a:stCxn id="55298" idx="2"/>
          </p:cNvCxnSpPr>
          <p:nvPr/>
        </p:nvCxnSpPr>
        <p:spPr>
          <a:xfrm>
            <a:off x="1062038" y="3792538"/>
            <a:ext cx="0" cy="723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810BE9EF-AF48-4BB8-9679-669A70DCA3B8}"/>
              </a:ext>
            </a:extLst>
          </p:cNvPr>
          <p:cNvCxnSpPr>
            <a:stCxn id="55299" idx="2"/>
          </p:cNvCxnSpPr>
          <p:nvPr/>
        </p:nvCxnSpPr>
        <p:spPr>
          <a:xfrm>
            <a:off x="7023100" y="4186238"/>
            <a:ext cx="9525" cy="615950"/>
          </a:xfrm>
          <a:prstGeom prst="line">
            <a:avLst/>
          </a:prstGeom>
        </p:spPr>
        <p:style>
          <a:lnRef idx="1">
            <a:schemeClr val="accent1"/>
          </a:lnRef>
          <a:fillRef idx="0">
            <a:schemeClr val="accent1"/>
          </a:fillRef>
          <a:effectRef idx="0">
            <a:schemeClr val="accent1"/>
          </a:effectRef>
          <a:fontRef idx="minor">
            <a:schemeClr val="tx1"/>
          </a:fontRef>
        </p:style>
      </p:cxnSp>
      <p:sp>
        <p:nvSpPr>
          <p:cNvPr id="55303" name="TextBox 32">
            <a:extLst>
              <a:ext uri="{FF2B5EF4-FFF2-40B4-BE49-F238E27FC236}">
                <a16:creationId xmlns="" xmlns:a16="http://schemas.microsoft.com/office/drawing/2014/main" id="{011BD397-0E8C-47ED-AF06-B82239A48C08}"/>
              </a:ext>
            </a:extLst>
          </p:cNvPr>
          <p:cNvSpPr txBox="1">
            <a:spLocks noChangeArrowheads="1"/>
          </p:cNvSpPr>
          <p:nvPr/>
        </p:nvSpPr>
        <p:spPr bwMode="auto">
          <a:xfrm>
            <a:off x="1547813" y="1441450"/>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father</a:t>
            </a:r>
          </a:p>
        </p:txBody>
      </p:sp>
      <p:sp>
        <p:nvSpPr>
          <p:cNvPr id="55304" name="TextBox 33">
            <a:extLst>
              <a:ext uri="{FF2B5EF4-FFF2-40B4-BE49-F238E27FC236}">
                <a16:creationId xmlns="" xmlns:a16="http://schemas.microsoft.com/office/drawing/2014/main" id="{583CBE8C-45BC-4C3E-9F1E-024213294F29}"/>
              </a:ext>
            </a:extLst>
          </p:cNvPr>
          <p:cNvSpPr txBox="1">
            <a:spLocks noChangeArrowheads="1"/>
          </p:cNvSpPr>
          <p:nvPr/>
        </p:nvSpPr>
        <p:spPr bwMode="auto">
          <a:xfrm>
            <a:off x="7508875" y="1524000"/>
            <a:ext cx="884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mother</a:t>
            </a:r>
          </a:p>
        </p:txBody>
      </p:sp>
      <p:sp>
        <p:nvSpPr>
          <p:cNvPr id="55305" name="TextBox 34">
            <a:extLst>
              <a:ext uri="{FF2B5EF4-FFF2-40B4-BE49-F238E27FC236}">
                <a16:creationId xmlns="" xmlns:a16="http://schemas.microsoft.com/office/drawing/2014/main" id="{2F154251-A6C4-4F18-815F-2DD6F96C5581}"/>
              </a:ext>
            </a:extLst>
          </p:cNvPr>
          <p:cNvSpPr txBox="1">
            <a:spLocks noChangeArrowheads="1"/>
          </p:cNvSpPr>
          <p:nvPr/>
        </p:nvSpPr>
        <p:spPr bwMode="auto">
          <a:xfrm>
            <a:off x="4872038" y="5426075"/>
            <a:ext cx="63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child</a:t>
            </a:r>
          </a:p>
        </p:txBody>
      </p:sp>
      <p:sp>
        <p:nvSpPr>
          <p:cNvPr id="55308" name="TextBox 40">
            <a:extLst>
              <a:ext uri="{FF2B5EF4-FFF2-40B4-BE49-F238E27FC236}">
                <a16:creationId xmlns="" xmlns:a16="http://schemas.microsoft.com/office/drawing/2014/main" id="{58E64292-AD67-481F-8F00-51CE8B9F88D6}"/>
              </a:ext>
            </a:extLst>
          </p:cNvPr>
          <p:cNvSpPr txBox="1">
            <a:spLocks noChangeArrowheads="1"/>
          </p:cNvSpPr>
          <p:nvPr/>
        </p:nvSpPr>
        <p:spPr bwMode="auto">
          <a:xfrm>
            <a:off x="1776413" y="487363"/>
            <a:ext cx="4586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dirty="0">
                <a:latin typeface="Verdana,Bold"/>
              </a:rPr>
              <a:t>Inheritance: reusability </a:t>
            </a:r>
            <a:endParaRPr lang="en-US" altLang="en-US" sz="1800" dirty="0">
              <a:latin typeface="Arial" panose="020B0604020202020204" pitchFamily="34" charset="0"/>
            </a:endParaRPr>
          </a:p>
        </p:txBody>
      </p:sp>
      <p:cxnSp>
        <p:nvCxnSpPr>
          <p:cNvPr id="43" name="Straight Arrow Connector 42">
            <a:extLst>
              <a:ext uri="{FF2B5EF4-FFF2-40B4-BE49-F238E27FC236}">
                <a16:creationId xmlns="" xmlns:a16="http://schemas.microsoft.com/office/drawing/2014/main" id="{6B8714D3-4D3B-4681-B64B-CC52A91B4222}"/>
              </a:ext>
            </a:extLst>
          </p:cNvPr>
          <p:cNvCxnSpPr/>
          <p:nvPr/>
        </p:nvCxnSpPr>
        <p:spPr>
          <a:xfrm>
            <a:off x="1062038" y="4516438"/>
            <a:ext cx="2900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A99477F9-5513-4B5B-8386-280542476C33}"/>
              </a:ext>
            </a:extLst>
          </p:cNvPr>
          <p:cNvCxnSpPr/>
          <p:nvPr/>
        </p:nvCxnSpPr>
        <p:spPr>
          <a:xfrm flipH="1">
            <a:off x="4872038" y="4802188"/>
            <a:ext cx="21510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FE938A38-68F1-4189-B9CC-E09FDE1ECF33}"/>
              </a:ext>
            </a:extLst>
          </p:cNvPr>
          <p:cNvCxnSpPr/>
          <p:nvPr/>
        </p:nvCxnSpPr>
        <p:spPr>
          <a:xfrm>
            <a:off x="1328738" y="887413"/>
            <a:ext cx="7056437" cy="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952625" y="5957888"/>
            <a:ext cx="7156450"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endParaRPr lang="en-IN" sz="1400" dirty="0">
              <a:solidFill>
                <a:schemeClr val="tx1">
                  <a:lumMod val="65000"/>
                  <a:lumOff val="35000"/>
                </a:schemeClr>
              </a:solidFill>
            </a:endParaRPr>
          </a:p>
        </p:txBody>
      </p:sp>
      <p:pic>
        <p:nvPicPr>
          <p:cNvPr id="5" name="Picture 4">
            <a:extLst>
              <a:ext uri="{FF2B5EF4-FFF2-40B4-BE49-F238E27FC236}">
                <a16:creationId xmlns="" xmlns:a16="http://schemas.microsoft.com/office/drawing/2014/main" id="{B60D5D9D-69E9-4B78-8160-2E37F4B2487F}"/>
              </a:ext>
            </a:extLst>
          </p:cNvPr>
          <p:cNvPicPr>
            <a:picLocks noChangeAspect="1"/>
          </p:cNvPicPr>
          <p:nvPr/>
        </p:nvPicPr>
        <p:blipFill>
          <a:blip r:embed="rId2"/>
          <a:stretch>
            <a:fillRect/>
          </a:stretch>
        </p:blipFill>
        <p:spPr>
          <a:xfrm>
            <a:off x="3371047" y="1970839"/>
            <a:ext cx="1148158" cy="2019301"/>
          </a:xfrm>
          <a:prstGeom prst="rect">
            <a:avLst/>
          </a:prstGeom>
        </p:spPr>
      </p:pic>
      <p:pic>
        <p:nvPicPr>
          <p:cNvPr id="9" name="Picture 8">
            <a:extLst>
              <a:ext uri="{FF2B5EF4-FFF2-40B4-BE49-F238E27FC236}">
                <a16:creationId xmlns="" xmlns:a16="http://schemas.microsoft.com/office/drawing/2014/main" id="{54050FEB-A223-4A74-BDD4-2C3D74023ED9}"/>
              </a:ext>
            </a:extLst>
          </p:cNvPr>
          <p:cNvPicPr>
            <a:picLocks noChangeAspect="1"/>
          </p:cNvPicPr>
          <p:nvPr/>
        </p:nvPicPr>
        <p:blipFill>
          <a:blip r:embed="rId3"/>
          <a:stretch>
            <a:fillRect/>
          </a:stretch>
        </p:blipFill>
        <p:spPr>
          <a:xfrm>
            <a:off x="5441742" y="3872748"/>
            <a:ext cx="2438400" cy="2767116"/>
          </a:xfrm>
          <a:prstGeom prst="rect">
            <a:avLst/>
          </a:prstGeom>
        </p:spPr>
      </p:pic>
      <p:sp>
        <p:nvSpPr>
          <p:cNvPr id="13" name="TextBox 12">
            <a:extLst>
              <a:ext uri="{FF2B5EF4-FFF2-40B4-BE49-F238E27FC236}">
                <a16:creationId xmlns="" xmlns:a16="http://schemas.microsoft.com/office/drawing/2014/main" id="{5174F61B-B149-4DC2-8A19-020491D43F7E}"/>
              </a:ext>
            </a:extLst>
          </p:cNvPr>
          <p:cNvSpPr txBox="1"/>
          <p:nvPr/>
        </p:nvSpPr>
        <p:spPr>
          <a:xfrm>
            <a:off x="4519205" y="1921224"/>
            <a:ext cx="1401399" cy="369332"/>
          </a:xfrm>
          <a:prstGeom prst="rect">
            <a:avLst/>
          </a:prstGeom>
          <a:noFill/>
        </p:spPr>
        <p:txBody>
          <a:bodyPr wrap="square" rtlCol="0">
            <a:spAutoFit/>
          </a:bodyPr>
          <a:lstStyle/>
          <a:p>
            <a:r>
              <a:rPr lang="en-US" b="1" dirty="0"/>
              <a:t> Contact List</a:t>
            </a:r>
          </a:p>
        </p:txBody>
      </p:sp>
      <p:pic>
        <p:nvPicPr>
          <p:cNvPr id="18462" name="Picture 30" descr="Dial a Phone from a PDF Link on Mobile Devices">
            <a:extLst>
              <a:ext uri="{FF2B5EF4-FFF2-40B4-BE49-F238E27FC236}">
                <a16:creationId xmlns="" xmlns:a16="http://schemas.microsoft.com/office/drawing/2014/main" id="{2A86F4C6-E972-4DE3-BFB2-75CE0EF4C5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72748"/>
            <a:ext cx="1630782" cy="289916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 xmlns:a16="http://schemas.microsoft.com/office/drawing/2014/main" id="{68EFD30C-05D3-4F40-AE5D-D009815A1A4E}"/>
              </a:ext>
            </a:extLst>
          </p:cNvPr>
          <p:cNvCxnSpPr/>
          <p:nvPr/>
        </p:nvCxnSpPr>
        <p:spPr>
          <a:xfrm flipH="1">
            <a:off x="1143000" y="2819400"/>
            <a:ext cx="2228047"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CD80F1DC-B95E-4A30-8AA0-EDBDD4018A64}"/>
              </a:ext>
            </a:extLst>
          </p:cNvPr>
          <p:cNvCxnSpPr>
            <a:cxnSpLocks/>
          </p:cNvCxnSpPr>
          <p:nvPr/>
        </p:nvCxnSpPr>
        <p:spPr>
          <a:xfrm>
            <a:off x="4519205" y="2819400"/>
            <a:ext cx="1652995"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691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D673974-F4F4-428F-8B78-5F6068971836}"/>
              </a:ext>
            </a:extLst>
          </p:cNvPr>
          <p:cNvPicPr>
            <a:picLocks noGrp="1" noChangeAspect="1"/>
          </p:cNvPicPr>
          <p:nvPr>
            <p:ph idx="1"/>
          </p:nvPr>
        </p:nvPicPr>
        <p:blipFill>
          <a:blip r:embed="rId2"/>
          <a:stretch>
            <a:fillRect/>
          </a:stretch>
        </p:blipFill>
        <p:spPr>
          <a:xfrm>
            <a:off x="304800" y="2895600"/>
            <a:ext cx="4459817" cy="3276601"/>
          </a:xfrm>
        </p:spPr>
      </p:pic>
      <p:pic>
        <p:nvPicPr>
          <p:cNvPr id="7" name="Picture 6">
            <a:extLst>
              <a:ext uri="{FF2B5EF4-FFF2-40B4-BE49-F238E27FC236}">
                <a16:creationId xmlns="" xmlns:a16="http://schemas.microsoft.com/office/drawing/2014/main" id="{4998FAF6-93B4-4428-8C9F-4103F65588AA}"/>
              </a:ext>
            </a:extLst>
          </p:cNvPr>
          <p:cNvPicPr>
            <a:picLocks noChangeAspect="1"/>
          </p:cNvPicPr>
          <p:nvPr/>
        </p:nvPicPr>
        <p:blipFill>
          <a:blip r:embed="rId3"/>
          <a:stretch>
            <a:fillRect/>
          </a:stretch>
        </p:blipFill>
        <p:spPr>
          <a:xfrm>
            <a:off x="5105400" y="3124201"/>
            <a:ext cx="3733800" cy="3048000"/>
          </a:xfrm>
          <a:prstGeom prst="rect">
            <a:avLst/>
          </a:prstGeom>
        </p:spPr>
      </p:pic>
      <p:sp>
        <p:nvSpPr>
          <p:cNvPr id="8" name="TextBox 7">
            <a:extLst>
              <a:ext uri="{FF2B5EF4-FFF2-40B4-BE49-F238E27FC236}">
                <a16:creationId xmlns="" xmlns:a16="http://schemas.microsoft.com/office/drawing/2014/main" id="{63C18CBB-AA5F-4E30-AFB1-8E087DC586BF}"/>
              </a:ext>
            </a:extLst>
          </p:cNvPr>
          <p:cNvSpPr txBox="1"/>
          <p:nvPr/>
        </p:nvSpPr>
        <p:spPr>
          <a:xfrm>
            <a:off x="457200" y="2209800"/>
            <a:ext cx="3157339" cy="369332"/>
          </a:xfrm>
          <a:prstGeom prst="rect">
            <a:avLst/>
          </a:prstGeom>
          <a:noFill/>
        </p:spPr>
        <p:txBody>
          <a:bodyPr wrap="square" rtlCol="0">
            <a:spAutoFit/>
          </a:bodyPr>
          <a:lstStyle/>
          <a:p>
            <a:r>
              <a:rPr lang="en-US" dirty="0"/>
              <a:t>Students in Attendance Module</a:t>
            </a:r>
          </a:p>
        </p:txBody>
      </p:sp>
      <p:sp>
        <p:nvSpPr>
          <p:cNvPr id="9" name="TextBox 8">
            <a:extLst>
              <a:ext uri="{FF2B5EF4-FFF2-40B4-BE49-F238E27FC236}">
                <a16:creationId xmlns="" xmlns:a16="http://schemas.microsoft.com/office/drawing/2014/main" id="{012851D3-4C70-4169-8F3A-44CEDD968471}"/>
              </a:ext>
            </a:extLst>
          </p:cNvPr>
          <p:cNvSpPr txBox="1"/>
          <p:nvPr/>
        </p:nvSpPr>
        <p:spPr>
          <a:xfrm>
            <a:off x="5334000" y="2710934"/>
            <a:ext cx="2902846" cy="369332"/>
          </a:xfrm>
          <a:prstGeom prst="rect">
            <a:avLst/>
          </a:prstGeom>
          <a:noFill/>
        </p:spPr>
        <p:txBody>
          <a:bodyPr wrap="none" rtlCol="0">
            <a:spAutoFit/>
          </a:bodyPr>
          <a:lstStyle/>
          <a:p>
            <a:r>
              <a:rPr lang="en-US" dirty="0"/>
              <a:t>Same Students in CA Module</a:t>
            </a:r>
          </a:p>
        </p:txBody>
      </p:sp>
      <p:pic>
        <p:nvPicPr>
          <p:cNvPr id="11" name="Picture 10">
            <a:extLst>
              <a:ext uri="{FF2B5EF4-FFF2-40B4-BE49-F238E27FC236}">
                <a16:creationId xmlns="" xmlns:a16="http://schemas.microsoft.com/office/drawing/2014/main" id="{74EBD2B3-46C1-4080-A410-58DD789B2DFF}"/>
              </a:ext>
            </a:extLst>
          </p:cNvPr>
          <p:cNvPicPr>
            <a:picLocks noChangeAspect="1"/>
          </p:cNvPicPr>
          <p:nvPr/>
        </p:nvPicPr>
        <p:blipFill>
          <a:blip r:embed="rId4"/>
          <a:stretch>
            <a:fillRect/>
          </a:stretch>
        </p:blipFill>
        <p:spPr>
          <a:xfrm>
            <a:off x="3614539" y="378233"/>
            <a:ext cx="2717711" cy="1809599"/>
          </a:xfrm>
          <a:prstGeom prst="rect">
            <a:avLst/>
          </a:prstGeom>
        </p:spPr>
      </p:pic>
      <p:sp>
        <p:nvSpPr>
          <p:cNvPr id="12" name="TextBox 11">
            <a:extLst>
              <a:ext uri="{FF2B5EF4-FFF2-40B4-BE49-F238E27FC236}">
                <a16:creationId xmlns="" xmlns:a16="http://schemas.microsoft.com/office/drawing/2014/main" id="{E4F6F980-E023-427A-A0F3-C93FBEAB370C}"/>
              </a:ext>
            </a:extLst>
          </p:cNvPr>
          <p:cNvSpPr txBox="1"/>
          <p:nvPr/>
        </p:nvSpPr>
        <p:spPr>
          <a:xfrm>
            <a:off x="4114800" y="228600"/>
            <a:ext cx="1065805" cy="369332"/>
          </a:xfrm>
          <a:prstGeom prst="rect">
            <a:avLst/>
          </a:prstGeom>
          <a:noFill/>
        </p:spPr>
        <p:txBody>
          <a:bodyPr wrap="none" rtlCol="0">
            <a:spAutoFit/>
          </a:bodyPr>
          <a:lstStyle/>
          <a:p>
            <a:r>
              <a:rPr lang="en-US" dirty="0"/>
              <a:t>Students </a:t>
            </a:r>
          </a:p>
        </p:txBody>
      </p:sp>
      <p:cxnSp>
        <p:nvCxnSpPr>
          <p:cNvPr id="14" name="Straight Arrow Connector 13">
            <a:extLst>
              <a:ext uri="{FF2B5EF4-FFF2-40B4-BE49-F238E27FC236}">
                <a16:creationId xmlns="" xmlns:a16="http://schemas.microsoft.com/office/drawing/2014/main" id="{AE81EB85-CEC8-4DAE-9F9D-73F5F4285F7B}"/>
              </a:ext>
            </a:extLst>
          </p:cNvPr>
          <p:cNvCxnSpPr/>
          <p:nvPr/>
        </p:nvCxnSpPr>
        <p:spPr>
          <a:xfrm flipH="1">
            <a:off x="3352800" y="1447800"/>
            <a:ext cx="3810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47E2AC6-51A7-4103-8B14-6ED2A23F78F5}"/>
              </a:ext>
            </a:extLst>
          </p:cNvPr>
          <p:cNvCxnSpPr>
            <a:cxnSpLocks/>
          </p:cNvCxnSpPr>
          <p:nvPr/>
        </p:nvCxnSpPr>
        <p:spPr>
          <a:xfrm>
            <a:off x="5943600" y="1447800"/>
            <a:ext cx="1028700" cy="1131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007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 xmlns:a16="http://schemas.microsoft.com/office/drawing/2014/main" id="{46981FA6-215E-40AA-A335-F164415B7FDE}"/>
              </a:ext>
            </a:extLst>
          </p:cNvPr>
          <p:cNvSpPr>
            <a:spLocks noGrp="1"/>
          </p:cNvSpPr>
          <p:nvPr>
            <p:ph type="title"/>
          </p:nvPr>
        </p:nvSpPr>
        <p:spPr/>
        <p:txBody>
          <a:bodyPr/>
          <a:lstStyle/>
          <a:p>
            <a:pPr algn="l" eaLnBrk="1" hangingPunct="1"/>
            <a:r>
              <a:rPr lang="en-US" altLang="en-US" dirty="0"/>
              <a:t>Inheritance </a:t>
            </a:r>
          </a:p>
        </p:txBody>
      </p:sp>
      <p:sp>
        <p:nvSpPr>
          <p:cNvPr id="21507" name="Content Placeholder 2">
            <a:extLst>
              <a:ext uri="{FF2B5EF4-FFF2-40B4-BE49-F238E27FC236}">
                <a16:creationId xmlns="" xmlns:a16="http://schemas.microsoft.com/office/drawing/2014/main" id="{F2FB75FB-1BE3-47AE-AB3B-DE8E1D511ACC}"/>
              </a:ext>
            </a:extLst>
          </p:cNvPr>
          <p:cNvSpPr>
            <a:spLocks noGrp="1"/>
          </p:cNvSpPr>
          <p:nvPr>
            <p:ph idx="1"/>
          </p:nvPr>
        </p:nvSpPr>
        <p:spPr/>
        <p:txBody>
          <a:bodyPr/>
          <a:lstStyle/>
          <a:p>
            <a:pPr marL="0" indent="0" eaLnBrk="1" hangingPunct="1">
              <a:buFont typeface="Arial" panose="020B0604020202020204" pitchFamily="34" charset="0"/>
              <a:buNone/>
            </a:pPr>
            <a:r>
              <a:rPr lang="en-US" altLang="en-US" dirty="0"/>
              <a:t>Syntax</a:t>
            </a:r>
          </a:p>
          <a:p>
            <a:pPr marL="0" indent="0" eaLnBrk="1" hangingPunct="1">
              <a:buFont typeface="Arial" panose="020B0604020202020204" pitchFamily="34" charset="0"/>
              <a:buNone/>
            </a:pPr>
            <a:r>
              <a:rPr lang="en-US" altLang="en-US" dirty="0"/>
              <a:t>class </a:t>
            </a:r>
            <a:r>
              <a:rPr lang="en-US" altLang="en-US" dirty="0" err="1"/>
              <a:t>BaseClass</a:t>
            </a:r>
            <a:r>
              <a:rPr lang="en-US" altLang="en-US" dirty="0"/>
              <a:t>:</a:t>
            </a:r>
          </a:p>
          <a:p>
            <a:pPr marL="0" indent="0" eaLnBrk="1" hangingPunct="1">
              <a:buFont typeface="Arial" panose="020B0604020202020204" pitchFamily="34" charset="0"/>
              <a:buNone/>
            </a:pPr>
            <a:r>
              <a:rPr lang="en-US" altLang="en-US" dirty="0"/>
              <a:t>  Body of base class</a:t>
            </a:r>
          </a:p>
          <a:p>
            <a:pPr marL="0" indent="0" eaLnBrk="1" hangingPunct="1">
              <a:buFont typeface="Arial" panose="020B0604020202020204" pitchFamily="34" charset="0"/>
              <a:buNone/>
            </a:pPr>
            <a:r>
              <a:rPr lang="en-US" altLang="en-US" dirty="0"/>
              <a:t>class </a:t>
            </a:r>
            <a:r>
              <a:rPr lang="en-US" altLang="en-US" dirty="0" err="1"/>
              <a:t>DerivedClass</a:t>
            </a:r>
            <a:r>
              <a:rPr lang="en-US" altLang="en-US" dirty="0"/>
              <a:t>(</a:t>
            </a:r>
            <a:r>
              <a:rPr lang="en-US" altLang="en-US" dirty="0" err="1"/>
              <a:t>BaseClass</a:t>
            </a:r>
            <a:r>
              <a:rPr lang="en-US" altLang="en-US" dirty="0"/>
              <a:t>):</a:t>
            </a:r>
          </a:p>
          <a:p>
            <a:pPr marL="0" indent="0" eaLnBrk="1" hangingPunct="1">
              <a:buFont typeface="Arial" panose="020B0604020202020204" pitchFamily="34" charset="0"/>
              <a:buNone/>
            </a:pPr>
            <a:r>
              <a:rPr lang="en-US" altLang="en-US" dirty="0"/>
              <a:t>  Body of derived class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D4BCC-BDD2-43E2-AACB-D772C01DF839}"/>
              </a:ext>
            </a:extLst>
          </p:cNvPr>
          <p:cNvSpPr>
            <a:spLocks noGrp="1"/>
          </p:cNvSpPr>
          <p:nvPr>
            <p:ph type="title"/>
          </p:nvPr>
        </p:nvSpPr>
        <p:spPr/>
        <p:txBody>
          <a:bodyPr>
            <a:normAutofit/>
          </a:bodyPr>
          <a:lstStyle/>
          <a:p>
            <a:pPr algn="l"/>
            <a:r>
              <a:rPr lang="en-US" sz="3200" dirty="0">
                <a:latin typeface="Verdana" panose="020B0604030504040204" pitchFamily="34" charset="0"/>
              </a:rPr>
              <a:t>I</a:t>
            </a:r>
            <a:r>
              <a:rPr lang="en-US" sz="3200" i="0" u="none" strike="noStrike" baseline="0" dirty="0">
                <a:latin typeface="Verdana" panose="020B0604030504040204" pitchFamily="34" charset="0"/>
              </a:rPr>
              <a:t>nheritance: types of inheritance</a:t>
            </a:r>
            <a:endParaRPr lang="en-US" sz="6600" dirty="0"/>
          </a:p>
        </p:txBody>
      </p:sp>
      <p:sp>
        <p:nvSpPr>
          <p:cNvPr id="3" name="Content Placeholder 2">
            <a:extLst>
              <a:ext uri="{FF2B5EF4-FFF2-40B4-BE49-F238E27FC236}">
                <a16:creationId xmlns="" xmlns:a16="http://schemas.microsoft.com/office/drawing/2014/main" id="{D5DE4477-210C-4070-9BF0-F5E329E542FA}"/>
              </a:ext>
            </a:extLst>
          </p:cNvPr>
          <p:cNvSpPr>
            <a:spLocks noGrp="1"/>
          </p:cNvSpPr>
          <p:nvPr>
            <p:ph idx="1"/>
          </p:nvPr>
        </p:nvSpPr>
        <p:spPr>
          <a:xfrm>
            <a:off x="457200" y="1066800"/>
            <a:ext cx="8229600" cy="5059363"/>
          </a:xfrm>
        </p:spPr>
        <p:txBody>
          <a:bodyPr/>
          <a:lstStyle/>
          <a:p>
            <a:r>
              <a:rPr lang="en-US" sz="2800" dirty="0"/>
              <a:t>One class can hire properties from other class</a:t>
            </a:r>
          </a:p>
          <a:p>
            <a:r>
              <a:rPr lang="en-US" sz="2800" dirty="0"/>
              <a:t>Advantages: Reusability</a:t>
            </a:r>
          </a:p>
          <a:p>
            <a:pPr marL="0" indent="0">
              <a:buNone/>
            </a:pPr>
            <a:endParaRPr lang="en-US" dirty="0"/>
          </a:p>
        </p:txBody>
      </p:sp>
      <p:sp>
        <p:nvSpPr>
          <p:cNvPr id="4" name="Rectangle 3">
            <a:extLst>
              <a:ext uri="{FF2B5EF4-FFF2-40B4-BE49-F238E27FC236}">
                <a16:creationId xmlns="" xmlns:a16="http://schemas.microsoft.com/office/drawing/2014/main" id="{CBA85DE0-9C62-4E92-BBC9-C48DB5701795}"/>
              </a:ext>
            </a:extLst>
          </p:cNvPr>
          <p:cNvSpPr/>
          <p:nvPr/>
        </p:nvSpPr>
        <p:spPr>
          <a:xfrm>
            <a:off x="762000" y="2286000"/>
            <a:ext cx="990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p>
        </p:txBody>
      </p:sp>
      <p:cxnSp>
        <p:nvCxnSpPr>
          <p:cNvPr id="6" name="Straight Arrow Connector 5">
            <a:extLst>
              <a:ext uri="{FF2B5EF4-FFF2-40B4-BE49-F238E27FC236}">
                <a16:creationId xmlns="" xmlns:a16="http://schemas.microsoft.com/office/drawing/2014/main" id="{2C2FB630-15AE-4E02-A8FB-DAC90C59C3EC}"/>
              </a:ext>
            </a:extLst>
          </p:cNvPr>
          <p:cNvCxnSpPr/>
          <p:nvPr/>
        </p:nvCxnSpPr>
        <p:spPr>
          <a:xfrm>
            <a:off x="1219200" y="2895600"/>
            <a:ext cx="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4CEBCE29-FCAE-42CF-A2E1-F8A4DED429AD}"/>
              </a:ext>
            </a:extLst>
          </p:cNvPr>
          <p:cNvSpPr/>
          <p:nvPr/>
        </p:nvSpPr>
        <p:spPr>
          <a:xfrm>
            <a:off x="762026" y="4282281"/>
            <a:ext cx="990574"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8" name="Rectangle 7">
            <a:extLst>
              <a:ext uri="{FF2B5EF4-FFF2-40B4-BE49-F238E27FC236}">
                <a16:creationId xmlns="" xmlns:a16="http://schemas.microsoft.com/office/drawing/2014/main" id="{93EA1842-5DA9-4C7A-8798-DD80EB78494D}"/>
              </a:ext>
            </a:extLst>
          </p:cNvPr>
          <p:cNvSpPr/>
          <p:nvPr/>
        </p:nvSpPr>
        <p:spPr>
          <a:xfrm>
            <a:off x="2895600" y="2286000"/>
            <a:ext cx="914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p>
        </p:txBody>
      </p:sp>
      <p:cxnSp>
        <p:nvCxnSpPr>
          <p:cNvPr id="10" name="Straight Arrow Connector 9">
            <a:extLst>
              <a:ext uri="{FF2B5EF4-FFF2-40B4-BE49-F238E27FC236}">
                <a16:creationId xmlns="" xmlns:a16="http://schemas.microsoft.com/office/drawing/2014/main" id="{4EC934B8-8023-4A65-AB8C-6D299A439F2D}"/>
              </a:ext>
            </a:extLst>
          </p:cNvPr>
          <p:cNvCxnSpPr/>
          <p:nvPr/>
        </p:nvCxnSpPr>
        <p:spPr>
          <a:xfrm>
            <a:off x="3352800" y="2895600"/>
            <a:ext cx="0" cy="967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E0F39487-50AB-4578-838A-AD20CFE33CBB}"/>
              </a:ext>
            </a:extLst>
          </p:cNvPr>
          <p:cNvSpPr/>
          <p:nvPr/>
        </p:nvSpPr>
        <p:spPr>
          <a:xfrm>
            <a:off x="2971807" y="3863181"/>
            <a:ext cx="914397" cy="78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cxnSp>
        <p:nvCxnSpPr>
          <p:cNvPr id="13" name="Straight Arrow Connector 12">
            <a:extLst>
              <a:ext uri="{FF2B5EF4-FFF2-40B4-BE49-F238E27FC236}">
                <a16:creationId xmlns="" xmlns:a16="http://schemas.microsoft.com/office/drawing/2014/main" id="{DB329C7E-6AD7-46B1-91EF-93C8D1C34DE7}"/>
              </a:ext>
            </a:extLst>
          </p:cNvPr>
          <p:cNvCxnSpPr/>
          <p:nvPr/>
        </p:nvCxnSpPr>
        <p:spPr>
          <a:xfrm>
            <a:off x="3352800" y="4648200"/>
            <a:ext cx="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 xmlns:a16="http://schemas.microsoft.com/office/drawing/2014/main" id="{03BDBFBE-F167-4414-A874-DB30AB34DB51}"/>
              </a:ext>
            </a:extLst>
          </p:cNvPr>
          <p:cNvSpPr/>
          <p:nvPr/>
        </p:nvSpPr>
        <p:spPr>
          <a:xfrm>
            <a:off x="2971807" y="5334000"/>
            <a:ext cx="914397" cy="71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15" name="TextBox 14">
            <a:extLst>
              <a:ext uri="{FF2B5EF4-FFF2-40B4-BE49-F238E27FC236}">
                <a16:creationId xmlns="" xmlns:a16="http://schemas.microsoft.com/office/drawing/2014/main" id="{D482B7C4-889E-4F44-82CA-10AAADF6B3C0}"/>
              </a:ext>
            </a:extLst>
          </p:cNvPr>
          <p:cNvSpPr txBox="1"/>
          <p:nvPr/>
        </p:nvSpPr>
        <p:spPr>
          <a:xfrm>
            <a:off x="609600" y="5486400"/>
            <a:ext cx="947695" cy="461665"/>
          </a:xfrm>
          <a:prstGeom prst="rect">
            <a:avLst/>
          </a:prstGeom>
          <a:noFill/>
        </p:spPr>
        <p:txBody>
          <a:bodyPr wrap="none" rtlCol="0">
            <a:spAutoFit/>
          </a:bodyPr>
          <a:lstStyle/>
          <a:p>
            <a:r>
              <a:rPr lang="en-US" sz="2400" b="1" dirty="0">
                <a:solidFill>
                  <a:srgbClr val="FF0000"/>
                </a:solidFill>
              </a:rPr>
              <a:t>Single</a:t>
            </a:r>
          </a:p>
        </p:txBody>
      </p:sp>
      <p:sp>
        <p:nvSpPr>
          <p:cNvPr id="16" name="TextBox 15">
            <a:extLst>
              <a:ext uri="{FF2B5EF4-FFF2-40B4-BE49-F238E27FC236}">
                <a16:creationId xmlns="" xmlns:a16="http://schemas.microsoft.com/office/drawing/2014/main" id="{445E9741-235B-433D-91E2-A3B4A36195F0}"/>
              </a:ext>
            </a:extLst>
          </p:cNvPr>
          <p:cNvSpPr txBox="1"/>
          <p:nvPr/>
        </p:nvSpPr>
        <p:spPr>
          <a:xfrm>
            <a:off x="2797486" y="6183252"/>
            <a:ext cx="1263038" cy="400110"/>
          </a:xfrm>
          <a:prstGeom prst="rect">
            <a:avLst/>
          </a:prstGeom>
          <a:noFill/>
        </p:spPr>
        <p:txBody>
          <a:bodyPr wrap="none" rtlCol="0">
            <a:spAutoFit/>
          </a:bodyPr>
          <a:lstStyle/>
          <a:p>
            <a:r>
              <a:rPr lang="en-US" sz="2000" b="1" dirty="0">
                <a:solidFill>
                  <a:srgbClr val="FF0000"/>
                </a:solidFill>
              </a:rPr>
              <a:t>Multilevel</a:t>
            </a:r>
          </a:p>
        </p:txBody>
      </p:sp>
      <p:sp>
        <p:nvSpPr>
          <p:cNvPr id="17" name="Rectangle 16">
            <a:extLst>
              <a:ext uri="{FF2B5EF4-FFF2-40B4-BE49-F238E27FC236}">
                <a16:creationId xmlns="" xmlns:a16="http://schemas.microsoft.com/office/drawing/2014/main" id="{9D0533DB-49B3-4426-AF1A-E2B09C7B82DA}"/>
              </a:ext>
            </a:extLst>
          </p:cNvPr>
          <p:cNvSpPr/>
          <p:nvPr/>
        </p:nvSpPr>
        <p:spPr>
          <a:xfrm>
            <a:off x="4876800" y="2286000"/>
            <a:ext cx="914388"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p>
        </p:txBody>
      </p:sp>
      <p:sp>
        <p:nvSpPr>
          <p:cNvPr id="18" name="Rectangle 17">
            <a:extLst>
              <a:ext uri="{FF2B5EF4-FFF2-40B4-BE49-F238E27FC236}">
                <a16:creationId xmlns="" xmlns:a16="http://schemas.microsoft.com/office/drawing/2014/main" id="{14483BB0-FFEF-4738-A957-079CD739D321}"/>
              </a:ext>
            </a:extLst>
          </p:cNvPr>
          <p:cNvSpPr/>
          <p:nvPr/>
        </p:nvSpPr>
        <p:spPr>
          <a:xfrm>
            <a:off x="6676851" y="2286000"/>
            <a:ext cx="106681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cxnSp>
        <p:nvCxnSpPr>
          <p:cNvPr id="20" name="Straight Connector 19">
            <a:extLst>
              <a:ext uri="{FF2B5EF4-FFF2-40B4-BE49-F238E27FC236}">
                <a16:creationId xmlns="" xmlns:a16="http://schemas.microsoft.com/office/drawing/2014/main" id="{6827E061-7783-4458-8CC1-87BA5D6D733A}"/>
              </a:ext>
            </a:extLst>
          </p:cNvPr>
          <p:cNvCxnSpPr>
            <a:stCxn id="17" idx="2"/>
          </p:cNvCxnSpPr>
          <p:nvPr/>
        </p:nvCxnSpPr>
        <p:spPr>
          <a:xfrm>
            <a:off x="5333994" y="3048000"/>
            <a:ext cx="0" cy="1207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E4128317-6602-456A-9480-C6A84957CB09}"/>
              </a:ext>
            </a:extLst>
          </p:cNvPr>
          <p:cNvCxnSpPr>
            <a:stCxn id="18" idx="2"/>
          </p:cNvCxnSpPr>
          <p:nvPr/>
        </p:nvCxnSpPr>
        <p:spPr>
          <a:xfrm>
            <a:off x="7210257" y="3048000"/>
            <a:ext cx="0" cy="1207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B8681A1C-0E7B-4337-AD37-5E0298C99CFA}"/>
              </a:ext>
            </a:extLst>
          </p:cNvPr>
          <p:cNvCxnSpPr/>
          <p:nvPr/>
        </p:nvCxnSpPr>
        <p:spPr>
          <a:xfrm>
            <a:off x="5333994" y="4255690"/>
            <a:ext cx="1876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9E50292A-628D-4888-B100-F908908B84E8}"/>
              </a:ext>
            </a:extLst>
          </p:cNvPr>
          <p:cNvCxnSpPr/>
          <p:nvPr/>
        </p:nvCxnSpPr>
        <p:spPr>
          <a:xfrm>
            <a:off x="6272125" y="4267200"/>
            <a:ext cx="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541E41ED-F547-4BD2-BA22-9EE95F57046C}"/>
              </a:ext>
            </a:extLst>
          </p:cNvPr>
          <p:cNvSpPr/>
          <p:nvPr/>
        </p:nvSpPr>
        <p:spPr>
          <a:xfrm>
            <a:off x="5791188" y="5002608"/>
            <a:ext cx="1219208" cy="94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28" name="TextBox 27">
            <a:extLst>
              <a:ext uri="{FF2B5EF4-FFF2-40B4-BE49-F238E27FC236}">
                <a16:creationId xmlns="" xmlns:a16="http://schemas.microsoft.com/office/drawing/2014/main" id="{863D65E3-B647-4ED3-991B-50D010FC4F7C}"/>
              </a:ext>
            </a:extLst>
          </p:cNvPr>
          <p:cNvSpPr txBox="1"/>
          <p:nvPr/>
        </p:nvSpPr>
        <p:spPr>
          <a:xfrm>
            <a:off x="5791188" y="6400800"/>
            <a:ext cx="1090363" cy="400110"/>
          </a:xfrm>
          <a:prstGeom prst="rect">
            <a:avLst/>
          </a:prstGeom>
          <a:noFill/>
        </p:spPr>
        <p:txBody>
          <a:bodyPr wrap="none" rtlCol="0">
            <a:spAutoFit/>
          </a:bodyPr>
          <a:lstStyle/>
          <a:p>
            <a:r>
              <a:rPr lang="en-US" sz="2000" b="1" dirty="0">
                <a:solidFill>
                  <a:srgbClr val="FF0000"/>
                </a:solidFill>
              </a:rPr>
              <a:t>Multiple</a:t>
            </a:r>
          </a:p>
        </p:txBody>
      </p:sp>
    </p:spTree>
    <p:extLst>
      <p:ext uri="{BB962C8B-B14F-4D97-AF65-F5344CB8AC3E}">
        <p14:creationId xmlns:p14="http://schemas.microsoft.com/office/powerpoint/2010/main" val="1107032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D704C2C3-6140-46A3-8C66-C1EFCBC1912C}"/>
              </a:ext>
            </a:extLst>
          </p:cNvPr>
          <p:cNvSpPr/>
          <p:nvPr/>
        </p:nvSpPr>
        <p:spPr>
          <a:xfrm>
            <a:off x="1143000" y="1219200"/>
            <a:ext cx="838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a:t>
            </a:r>
          </a:p>
        </p:txBody>
      </p:sp>
      <p:cxnSp>
        <p:nvCxnSpPr>
          <p:cNvPr id="7" name="Straight Arrow Connector 6">
            <a:extLst>
              <a:ext uri="{FF2B5EF4-FFF2-40B4-BE49-F238E27FC236}">
                <a16:creationId xmlns="" xmlns:a16="http://schemas.microsoft.com/office/drawing/2014/main" id="{53D7968A-6898-470A-82B3-6A5F1AFA66B3}"/>
              </a:ext>
            </a:extLst>
          </p:cNvPr>
          <p:cNvCxnSpPr/>
          <p:nvPr/>
        </p:nvCxnSpPr>
        <p:spPr>
          <a:xfrm flipH="1">
            <a:off x="533400" y="1905000"/>
            <a:ext cx="99060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 xmlns:a16="http://schemas.microsoft.com/office/drawing/2014/main" id="{6DD355F2-6E24-4C54-B0BB-F452F30819B9}"/>
              </a:ext>
            </a:extLst>
          </p:cNvPr>
          <p:cNvCxnSpPr/>
          <p:nvPr/>
        </p:nvCxnSpPr>
        <p:spPr>
          <a:xfrm>
            <a:off x="1524000" y="1905000"/>
            <a:ext cx="91440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7366E982-2E67-49D8-BF56-03F8615C2461}"/>
              </a:ext>
            </a:extLst>
          </p:cNvPr>
          <p:cNvSpPr/>
          <p:nvPr/>
        </p:nvSpPr>
        <p:spPr>
          <a:xfrm>
            <a:off x="152400" y="2971800"/>
            <a:ext cx="762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11" name="Rectangle 10">
            <a:extLst>
              <a:ext uri="{FF2B5EF4-FFF2-40B4-BE49-F238E27FC236}">
                <a16:creationId xmlns="" xmlns:a16="http://schemas.microsoft.com/office/drawing/2014/main" id="{27D952E5-FCB0-4F20-8A55-8976DF7D82DD}"/>
              </a:ext>
            </a:extLst>
          </p:cNvPr>
          <p:cNvSpPr/>
          <p:nvPr/>
        </p:nvSpPr>
        <p:spPr>
          <a:xfrm>
            <a:off x="2133600" y="2998033"/>
            <a:ext cx="762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12" name="TextBox 11">
            <a:extLst>
              <a:ext uri="{FF2B5EF4-FFF2-40B4-BE49-F238E27FC236}">
                <a16:creationId xmlns="" xmlns:a16="http://schemas.microsoft.com/office/drawing/2014/main" id="{CDAA98F5-EAEA-45A9-8241-8A8CC9D969F0}"/>
              </a:ext>
            </a:extLst>
          </p:cNvPr>
          <p:cNvSpPr txBox="1"/>
          <p:nvPr/>
        </p:nvSpPr>
        <p:spPr>
          <a:xfrm>
            <a:off x="152400" y="4114801"/>
            <a:ext cx="3200399" cy="615553"/>
          </a:xfrm>
          <a:prstGeom prst="rect">
            <a:avLst/>
          </a:prstGeom>
          <a:noFill/>
        </p:spPr>
        <p:txBody>
          <a:bodyPr wrap="square" rtlCol="0">
            <a:spAutoFit/>
          </a:bodyPr>
          <a:lstStyle/>
          <a:p>
            <a:r>
              <a:rPr lang="en-US" sz="1600" b="1" i="0" dirty="0">
                <a:solidFill>
                  <a:srgbClr val="FF0000"/>
                </a:solidFill>
                <a:effectLst/>
                <a:latin typeface="Verdana" panose="020B0604030504040204" pitchFamily="34" charset="0"/>
                <a:ea typeface="Verdana" panose="020B0604030504040204" pitchFamily="34" charset="0"/>
              </a:rPr>
              <a:t>Hierarchical Inheritance</a:t>
            </a:r>
          </a:p>
          <a:p>
            <a:endParaRPr lang="en-US" dirty="0"/>
          </a:p>
        </p:txBody>
      </p:sp>
      <p:sp>
        <p:nvSpPr>
          <p:cNvPr id="14" name="Rectangle 13">
            <a:extLst>
              <a:ext uri="{FF2B5EF4-FFF2-40B4-BE49-F238E27FC236}">
                <a16:creationId xmlns="" xmlns:a16="http://schemas.microsoft.com/office/drawing/2014/main" id="{0493F0CF-D219-401E-83CD-B790BCA523D0}"/>
              </a:ext>
            </a:extLst>
          </p:cNvPr>
          <p:cNvSpPr/>
          <p:nvPr/>
        </p:nvSpPr>
        <p:spPr>
          <a:xfrm>
            <a:off x="4762502" y="1177352"/>
            <a:ext cx="838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a:t>
            </a:r>
          </a:p>
        </p:txBody>
      </p:sp>
      <p:sp>
        <p:nvSpPr>
          <p:cNvPr id="16" name="Rectangle 15">
            <a:extLst>
              <a:ext uri="{FF2B5EF4-FFF2-40B4-BE49-F238E27FC236}">
                <a16:creationId xmlns="" xmlns:a16="http://schemas.microsoft.com/office/drawing/2014/main" id="{9397637C-F009-449B-B98A-C7BDBD53B6B0}"/>
              </a:ext>
            </a:extLst>
          </p:cNvPr>
          <p:cNvSpPr/>
          <p:nvPr/>
        </p:nvSpPr>
        <p:spPr>
          <a:xfrm>
            <a:off x="4838702" y="2971800"/>
            <a:ext cx="762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18" name="Rectangle 17">
            <a:extLst>
              <a:ext uri="{FF2B5EF4-FFF2-40B4-BE49-F238E27FC236}">
                <a16:creationId xmlns="" xmlns:a16="http://schemas.microsoft.com/office/drawing/2014/main" id="{E4C9EDC8-D7A9-45E5-90BC-486A897FCCF9}"/>
              </a:ext>
            </a:extLst>
          </p:cNvPr>
          <p:cNvSpPr/>
          <p:nvPr/>
        </p:nvSpPr>
        <p:spPr>
          <a:xfrm>
            <a:off x="6365576" y="2998033"/>
            <a:ext cx="762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cxnSp>
        <p:nvCxnSpPr>
          <p:cNvPr id="22" name="Straight Arrow Connector 21">
            <a:extLst>
              <a:ext uri="{FF2B5EF4-FFF2-40B4-BE49-F238E27FC236}">
                <a16:creationId xmlns="" xmlns:a16="http://schemas.microsoft.com/office/drawing/2014/main" id="{6378139C-AA33-4BDE-8991-EF1AA736E69A}"/>
              </a:ext>
            </a:extLst>
          </p:cNvPr>
          <p:cNvCxnSpPr>
            <a:cxnSpLocks/>
          </p:cNvCxnSpPr>
          <p:nvPr/>
        </p:nvCxnSpPr>
        <p:spPr>
          <a:xfrm>
            <a:off x="5225949" y="1863152"/>
            <a:ext cx="0" cy="103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 xmlns:a16="http://schemas.microsoft.com/office/drawing/2014/main" id="{D68BD6D1-D618-41CB-A2FC-FDCDC5B7AFCF}"/>
              </a:ext>
            </a:extLst>
          </p:cNvPr>
          <p:cNvCxnSpPr>
            <a:cxnSpLocks/>
          </p:cNvCxnSpPr>
          <p:nvPr/>
        </p:nvCxnSpPr>
        <p:spPr>
          <a:xfrm>
            <a:off x="5363977" y="3665096"/>
            <a:ext cx="0" cy="805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79F1BB13-A7C5-4A02-AADE-E9682DA8F7D4}"/>
              </a:ext>
            </a:extLst>
          </p:cNvPr>
          <p:cNvSpPr/>
          <p:nvPr/>
        </p:nvSpPr>
        <p:spPr>
          <a:xfrm>
            <a:off x="4906777" y="4551935"/>
            <a:ext cx="914400" cy="835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
            </a:r>
          </a:p>
        </p:txBody>
      </p:sp>
      <p:cxnSp>
        <p:nvCxnSpPr>
          <p:cNvPr id="30" name="Straight Arrow Connector 29">
            <a:extLst>
              <a:ext uri="{FF2B5EF4-FFF2-40B4-BE49-F238E27FC236}">
                <a16:creationId xmlns="" xmlns:a16="http://schemas.microsoft.com/office/drawing/2014/main" id="{BC935A01-D2D7-424D-98AE-473A471CB6B9}"/>
              </a:ext>
            </a:extLst>
          </p:cNvPr>
          <p:cNvCxnSpPr>
            <a:cxnSpLocks/>
          </p:cNvCxnSpPr>
          <p:nvPr/>
        </p:nvCxnSpPr>
        <p:spPr>
          <a:xfrm flipH="1">
            <a:off x="5600702" y="3724870"/>
            <a:ext cx="910402" cy="74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1BDF2868-DB06-4F5A-B40A-73A676FC5B21}"/>
              </a:ext>
            </a:extLst>
          </p:cNvPr>
          <p:cNvSpPr txBox="1"/>
          <p:nvPr/>
        </p:nvSpPr>
        <p:spPr>
          <a:xfrm>
            <a:off x="5423938" y="5468647"/>
            <a:ext cx="2645276" cy="646331"/>
          </a:xfrm>
          <a:prstGeom prst="rect">
            <a:avLst/>
          </a:prstGeom>
          <a:noFill/>
        </p:spPr>
        <p:txBody>
          <a:bodyPr wrap="none" rtlCol="0">
            <a:spAutoFit/>
          </a:bodyPr>
          <a:lstStyle/>
          <a:p>
            <a:r>
              <a:rPr lang="en-US" b="1" i="0" dirty="0">
                <a:solidFill>
                  <a:srgbClr val="FF0000"/>
                </a:solidFill>
                <a:effectLst/>
                <a:latin typeface="Verdana" panose="020B0604030504040204" pitchFamily="34" charset="0"/>
                <a:ea typeface="Verdana" panose="020B0604030504040204" pitchFamily="34" charset="0"/>
              </a:rPr>
              <a:t>Hybrid Inheritance</a:t>
            </a:r>
          </a:p>
          <a:p>
            <a:endParaRPr lang="en-US" dirty="0"/>
          </a:p>
        </p:txBody>
      </p:sp>
    </p:spTree>
    <p:extLst>
      <p:ext uri="{BB962C8B-B14F-4D97-AF65-F5344CB8AC3E}">
        <p14:creationId xmlns:p14="http://schemas.microsoft.com/office/powerpoint/2010/main" val="846722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 xmlns:a16="http://schemas.microsoft.com/office/drawing/2014/main" id="{1591566D-145B-4977-B40A-BAEA3B62A604}"/>
              </a:ext>
            </a:extLst>
          </p:cNvPr>
          <p:cNvSpPr>
            <a:spLocks noGrp="1"/>
          </p:cNvSpPr>
          <p:nvPr>
            <p:ph type="title"/>
          </p:nvPr>
        </p:nvSpPr>
        <p:spPr>
          <a:xfrm>
            <a:off x="457200" y="274638"/>
            <a:ext cx="8229600" cy="715962"/>
          </a:xfrm>
        </p:spPr>
        <p:txBody>
          <a:bodyPr/>
          <a:lstStyle/>
          <a:p>
            <a:r>
              <a:rPr lang="en-US" altLang="en-US" sz="3600" dirty="0"/>
              <a:t>Single inheritance Example</a:t>
            </a:r>
          </a:p>
        </p:txBody>
      </p:sp>
      <p:pic>
        <p:nvPicPr>
          <p:cNvPr id="5" name="Picture 4">
            <a:extLst>
              <a:ext uri="{FF2B5EF4-FFF2-40B4-BE49-F238E27FC236}">
                <a16:creationId xmlns="" xmlns:a16="http://schemas.microsoft.com/office/drawing/2014/main" id="{A302D906-F359-459B-838A-DA69555ACF23}"/>
              </a:ext>
            </a:extLst>
          </p:cNvPr>
          <p:cNvPicPr>
            <a:picLocks noChangeAspect="1"/>
          </p:cNvPicPr>
          <p:nvPr/>
        </p:nvPicPr>
        <p:blipFill>
          <a:blip r:embed="rId2"/>
          <a:stretch>
            <a:fillRect/>
          </a:stretch>
        </p:blipFill>
        <p:spPr>
          <a:xfrm>
            <a:off x="280987" y="1433512"/>
            <a:ext cx="8582025" cy="41290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 xmlns:a16="http://schemas.microsoft.com/office/drawing/2014/main" id="{A6388E9A-5D6E-44F0-88F7-E8AA78C950A2}"/>
              </a:ext>
            </a:extLst>
          </p:cNvPr>
          <p:cNvSpPr>
            <a:spLocks noGrp="1"/>
          </p:cNvSpPr>
          <p:nvPr>
            <p:ph type="title"/>
          </p:nvPr>
        </p:nvSpPr>
        <p:spPr>
          <a:xfrm>
            <a:off x="457200" y="274638"/>
            <a:ext cx="8229600" cy="411162"/>
          </a:xfrm>
        </p:spPr>
        <p:txBody>
          <a:bodyPr>
            <a:normAutofit fontScale="90000"/>
          </a:bodyPr>
          <a:lstStyle/>
          <a:p>
            <a:pPr algn="l"/>
            <a:r>
              <a:rPr lang="en-US" altLang="en-US" sz="3200" b="1" i="1" u="sng" dirty="0"/>
              <a:t>Multilevel inheritance:</a:t>
            </a:r>
            <a:br>
              <a:rPr lang="en-US" altLang="en-US" sz="3200" b="1" i="1" u="sng" dirty="0"/>
            </a:br>
            <a:endParaRPr lang="en-US" altLang="en-US" sz="3200" b="1" i="1" u="sng" dirty="0"/>
          </a:p>
        </p:txBody>
      </p:sp>
      <p:sp>
        <p:nvSpPr>
          <p:cNvPr id="8195" name="Content Placeholder 2">
            <a:extLst>
              <a:ext uri="{FF2B5EF4-FFF2-40B4-BE49-F238E27FC236}">
                <a16:creationId xmlns="" xmlns:a16="http://schemas.microsoft.com/office/drawing/2014/main" id="{BD58B112-8FB6-4B1F-992A-F4C002349C92}"/>
              </a:ext>
            </a:extLst>
          </p:cNvPr>
          <p:cNvSpPr>
            <a:spLocks noGrp="1"/>
          </p:cNvSpPr>
          <p:nvPr>
            <p:ph idx="1"/>
          </p:nvPr>
        </p:nvSpPr>
        <p:spPr>
          <a:xfrm>
            <a:off x="457200" y="533400"/>
            <a:ext cx="8686800" cy="6324600"/>
          </a:xfrm>
        </p:spPr>
        <p:txBody>
          <a:bodyPr/>
          <a:lstStyle/>
          <a:p>
            <a:pPr marL="0" indent="0">
              <a:buNone/>
            </a:pPr>
            <a:r>
              <a:rPr lang="en-US" altLang="en-US" sz="2400" dirty="0">
                <a:solidFill>
                  <a:srgbClr val="FF0000"/>
                </a:solidFill>
              </a:rPr>
              <a:t>One class is going to become base class for other derived class</a:t>
            </a:r>
          </a:p>
          <a:p>
            <a:pPr>
              <a:buFont typeface="Arial" panose="020B0604020202020204" pitchFamily="34" charset="0"/>
              <a:buNone/>
            </a:pPr>
            <a:endParaRPr lang="en-US" altLang="en-US" sz="2400" dirty="0"/>
          </a:p>
          <a:p>
            <a:pPr>
              <a:buFont typeface="Arial" panose="020B0604020202020204" pitchFamily="34" charset="0"/>
              <a:buNone/>
            </a:pPr>
            <a:r>
              <a:rPr lang="en-US" altLang="en-US" dirty="0"/>
              <a:t>						</a:t>
            </a:r>
          </a:p>
          <a:p>
            <a:pPr>
              <a:buFont typeface="Arial" panose="020B0604020202020204" pitchFamily="34" charset="0"/>
              <a:buNone/>
            </a:pPr>
            <a:r>
              <a:rPr lang="en-US" altLang="en-US" dirty="0"/>
              <a:t>				</a:t>
            </a:r>
          </a:p>
          <a:p>
            <a:pPr>
              <a:buFont typeface="Arial" panose="020B0604020202020204" pitchFamily="34" charset="0"/>
              <a:buNone/>
            </a:pPr>
            <a:endParaRPr lang="en-US" altLang="en-US" dirty="0"/>
          </a:p>
          <a:p>
            <a:pPr>
              <a:buFont typeface="Arial" panose="020B0604020202020204" pitchFamily="34" charset="0"/>
              <a:buNone/>
            </a:pPr>
            <a:endParaRPr lang="en-US" altLang="en-US" dirty="0"/>
          </a:p>
          <a:p>
            <a:pPr>
              <a:buFont typeface="Arial" panose="020B0604020202020204" pitchFamily="34" charset="0"/>
              <a:buNone/>
            </a:pPr>
            <a:endParaRPr lang="en-US" altLang="en-US" dirty="0"/>
          </a:p>
          <a:p>
            <a:pPr>
              <a:buFont typeface="Arial" panose="020B0604020202020204" pitchFamily="34" charset="0"/>
              <a:buNone/>
            </a:pPr>
            <a:r>
              <a:rPr lang="en-US" altLang="en-US" dirty="0"/>
              <a:t>						</a:t>
            </a:r>
          </a:p>
        </p:txBody>
      </p:sp>
      <p:cxnSp>
        <p:nvCxnSpPr>
          <p:cNvPr id="15" name="Straight Connector 14">
            <a:extLst>
              <a:ext uri="{FF2B5EF4-FFF2-40B4-BE49-F238E27FC236}">
                <a16:creationId xmlns="" xmlns:a16="http://schemas.microsoft.com/office/drawing/2014/main" id="{147549B3-9641-4C91-B1D2-45391F308B0F}"/>
              </a:ext>
            </a:extLst>
          </p:cNvPr>
          <p:cNvCxnSpPr/>
          <p:nvPr/>
        </p:nvCxnSpPr>
        <p:spPr>
          <a:xfrm>
            <a:off x="1371600" y="3200400"/>
            <a:ext cx="16764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 xmlns:a16="http://schemas.microsoft.com/office/drawing/2014/main" id="{DEE4A2EC-B9E9-47D4-A265-BF1F51901548}"/>
              </a:ext>
            </a:extLst>
          </p:cNvPr>
          <p:cNvGraphicFramePr>
            <a:graphicFrameLocks noGrp="1"/>
          </p:cNvGraphicFramePr>
          <p:nvPr>
            <p:extLst>
              <p:ext uri="{D42A27DB-BD31-4B8C-83A1-F6EECF244321}">
                <p14:modId xmlns:p14="http://schemas.microsoft.com/office/powerpoint/2010/main" val="465684489"/>
              </p:ext>
            </p:extLst>
          </p:nvPr>
        </p:nvGraphicFramePr>
        <p:xfrm>
          <a:off x="838200" y="3048000"/>
          <a:ext cx="2985294" cy="1476486"/>
        </p:xfrm>
        <a:graphic>
          <a:graphicData uri="http://schemas.openxmlformats.org/drawingml/2006/table">
            <a:tbl>
              <a:tblPr firstRow="1" bandRow="1">
                <a:tableStyleId>{5C22544A-7EE6-4342-B048-85BDC9FD1C3A}</a:tableStyleId>
              </a:tblPr>
              <a:tblGrid>
                <a:gridCol w="2985294">
                  <a:extLst>
                    <a:ext uri="{9D8B030D-6E8A-4147-A177-3AD203B41FA5}">
                      <a16:colId xmlns="" xmlns:a16="http://schemas.microsoft.com/office/drawing/2014/main" val="20000"/>
                    </a:ext>
                  </a:extLst>
                </a:gridCol>
              </a:tblGrid>
              <a:tr h="418203">
                <a:tc>
                  <a:txBody>
                    <a:bodyPr/>
                    <a:lstStyle/>
                    <a:p>
                      <a:pPr algn="ctr"/>
                      <a:r>
                        <a:rPr lang="en-US" b="1" dirty="0"/>
                        <a:t>Bank</a:t>
                      </a:r>
                    </a:p>
                  </a:txBody>
                  <a:tcPr/>
                </a:tc>
                <a:extLst>
                  <a:ext uri="{0D108BD9-81ED-4DB2-BD59-A6C34878D82A}">
                    <a16:rowId xmlns="" xmlns:a16="http://schemas.microsoft.com/office/drawing/2014/main" val="10000"/>
                  </a:ext>
                </a:extLst>
              </a:tr>
              <a:tr h="526936">
                <a:tc>
                  <a:txBody>
                    <a:bodyPr/>
                    <a:lstStyle/>
                    <a:p>
                      <a:r>
                        <a:rPr lang="en-US" baseline="0" dirty="0" err="1"/>
                        <a:t>BankName</a:t>
                      </a:r>
                      <a:r>
                        <a:rPr lang="en-US" baseline="0" dirty="0"/>
                        <a:t>=“SBI”</a:t>
                      </a:r>
                    </a:p>
                    <a:p>
                      <a:r>
                        <a:rPr lang="en-US" baseline="0" dirty="0" err="1"/>
                        <a:t>IFSCCode</a:t>
                      </a:r>
                      <a:r>
                        <a:rPr lang="en-US" baseline="0" dirty="0"/>
                        <a:t>=“SBI001”</a:t>
                      </a:r>
                      <a:endParaRPr lang="en-US" dirty="0"/>
                    </a:p>
                  </a:txBody>
                  <a:tcPr/>
                </a:tc>
                <a:extLst>
                  <a:ext uri="{0D108BD9-81ED-4DB2-BD59-A6C34878D82A}">
                    <a16:rowId xmlns="" xmlns:a16="http://schemas.microsoft.com/office/drawing/2014/main" val="10001"/>
                  </a:ext>
                </a:extLst>
              </a:tr>
              <a:tr h="418203">
                <a:tc>
                  <a:txBody>
                    <a:bodyPr/>
                    <a:lstStyle/>
                    <a:p>
                      <a:endParaRPr lang="en-US" dirty="0"/>
                    </a:p>
                  </a:txBody>
                  <a:tcPr/>
                </a:tc>
                <a:extLst>
                  <a:ext uri="{0D108BD9-81ED-4DB2-BD59-A6C34878D82A}">
                    <a16:rowId xmlns="" xmlns:a16="http://schemas.microsoft.com/office/drawing/2014/main" val="10002"/>
                  </a:ext>
                </a:extLst>
              </a:tr>
            </a:tbl>
          </a:graphicData>
        </a:graphic>
      </p:graphicFrame>
      <p:graphicFrame>
        <p:nvGraphicFramePr>
          <p:cNvPr id="21" name="Table 20">
            <a:extLst>
              <a:ext uri="{FF2B5EF4-FFF2-40B4-BE49-F238E27FC236}">
                <a16:creationId xmlns="" xmlns:a16="http://schemas.microsoft.com/office/drawing/2014/main" id="{9E7015AE-4EB0-4347-9D54-F6E5921BA984}"/>
              </a:ext>
            </a:extLst>
          </p:cNvPr>
          <p:cNvGraphicFramePr>
            <a:graphicFrameLocks noGrp="1"/>
          </p:cNvGraphicFramePr>
          <p:nvPr>
            <p:extLst>
              <p:ext uri="{D42A27DB-BD31-4B8C-83A1-F6EECF244321}">
                <p14:modId xmlns:p14="http://schemas.microsoft.com/office/powerpoint/2010/main" val="2751030391"/>
              </p:ext>
            </p:extLst>
          </p:nvPr>
        </p:nvGraphicFramePr>
        <p:xfrm>
          <a:off x="838200" y="5202238"/>
          <a:ext cx="3200400" cy="2062480"/>
        </p:xfrm>
        <a:graphic>
          <a:graphicData uri="http://schemas.openxmlformats.org/drawingml/2006/table">
            <a:tbl>
              <a:tblPr firstRow="1" bandRow="1">
                <a:tableStyleId>{5C22544A-7EE6-4342-B048-85BDC9FD1C3A}</a:tableStyleId>
              </a:tblPr>
              <a:tblGrid>
                <a:gridCol w="3200400">
                  <a:extLst>
                    <a:ext uri="{9D8B030D-6E8A-4147-A177-3AD203B41FA5}">
                      <a16:colId xmlns="" xmlns:a16="http://schemas.microsoft.com/office/drawing/2014/main" val="20000"/>
                    </a:ext>
                  </a:extLst>
                </a:gridCol>
              </a:tblGrid>
              <a:tr h="508000">
                <a:tc>
                  <a:txBody>
                    <a:bodyPr/>
                    <a:lstStyle/>
                    <a:p>
                      <a:pPr algn="ctr"/>
                      <a:r>
                        <a:rPr lang="en-US" b="1" dirty="0"/>
                        <a:t>Customer</a:t>
                      </a:r>
                    </a:p>
                  </a:txBody>
                  <a:tcPr/>
                </a:tc>
                <a:extLst>
                  <a:ext uri="{0D108BD9-81ED-4DB2-BD59-A6C34878D82A}">
                    <a16:rowId xmlns="" xmlns:a16="http://schemas.microsoft.com/office/drawing/2014/main" val="10000"/>
                  </a:ext>
                </a:extLst>
              </a:tr>
              <a:tr h="508000">
                <a:tc>
                  <a:txBody>
                    <a:bodyPr/>
                    <a:lstStyle/>
                    <a:p>
                      <a:r>
                        <a:rPr lang="en-US" baseline="0" dirty="0" err="1"/>
                        <a:t>Cust_Name</a:t>
                      </a:r>
                      <a:r>
                        <a:rPr lang="en-US" baseline="0" dirty="0"/>
                        <a:t>, </a:t>
                      </a:r>
                    </a:p>
                    <a:p>
                      <a:r>
                        <a:rPr lang="en-US" dirty="0" err="1"/>
                        <a:t>Cust_Id</a:t>
                      </a:r>
                      <a:r>
                        <a:rPr lang="en-US" dirty="0"/>
                        <a:t>,</a:t>
                      </a:r>
                    </a:p>
                    <a:p>
                      <a:r>
                        <a:rPr lang="en-US" dirty="0" err="1"/>
                        <a:t>BalanceAmount</a:t>
                      </a:r>
                      <a:endParaRPr lang="en-US" dirty="0"/>
                    </a:p>
                  </a:txBody>
                  <a:tcPr/>
                </a:tc>
                <a:extLst>
                  <a:ext uri="{0D108BD9-81ED-4DB2-BD59-A6C34878D82A}">
                    <a16:rowId xmlns="" xmlns:a16="http://schemas.microsoft.com/office/drawing/2014/main" val="10001"/>
                  </a:ext>
                </a:extLst>
              </a:tr>
              <a:tr h="50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checkBalance</a:t>
                      </a:r>
                      <a:r>
                        <a:rPr lang="en-US" dirty="0"/>
                        <a:t>():</a:t>
                      </a:r>
                    </a:p>
                    <a:p>
                      <a:endParaRPr lang="en-US" dirty="0"/>
                    </a:p>
                  </a:txBody>
                  <a:tcPr/>
                </a:tc>
                <a:extLst>
                  <a:ext uri="{0D108BD9-81ED-4DB2-BD59-A6C34878D82A}">
                    <a16:rowId xmlns="" xmlns:a16="http://schemas.microsoft.com/office/drawing/2014/main" val="10002"/>
                  </a:ext>
                </a:extLst>
              </a:tr>
            </a:tbl>
          </a:graphicData>
        </a:graphic>
      </p:graphicFrame>
      <p:cxnSp>
        <p:nvCxnSpPr>
          <p:cNvPr id="26" name="Straight Arrow Connector 25">
            <a:extLst>
              <a:ext uri="{FF2B5EF4-FFF2-40B4-BE49-F238E27FC236}">
                <a16:creationId xmlns="" xmlns:a16="http://schemas.microsoft.com/office/drawing/2014/main" id="{8E85211E-E235-428C-B173-8AD3FD11E068}"/>
              </a:ext>
            </a:extLst>
          </p:cNvPr>
          <p:cNvCxnSpPr>
            <a:cxnSpLocks/>
          </p:cNvCxnSpPr>
          <p:nvPr/>
        </p:nvCxnSpPr>
        <p:spPr>
          <a:xfrm>
            <a:off x="1905000" y="4524486"/>
            <a:ext cx="0" cy="733314"/>
          </a:xfrm>
          <a:prstGeom prst="straightConnector1">
            <a:avLst/>
          </a:prstGeom>
          <a:ln w="34925" cmpd="sng">
            <a:tailEnd type="arrow"/>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 xmlns:a16="http://schemas.microsoft.com/office/drawing/2014/main" id="{1E6B64E9-8AAD-4446-B54A-94C83EB28316}"/>
              </a:ext>
            </a:extLst>
          </p:cNvPr>
          <p:cNvGraphicFramePr>
            <a:graphicFrameLocks noGrp="1"/>
          </p:cNvGraphicFramePr>
          <p:nvPr>
            <p:extLst>
              <p:ext uri="{D42A27DB-BD31-4B8C-83A1-F6EECF244321}">
                <p14:modId xmlns:p14="http://schemas.microsoft.com/office/powerpoint/2010/main" val="2996442131"/>
              </p:ext>
            </p:extLst>
          </p:nvPr>
        </p:nvGraphicFramePr>
        <p:xfrm>
          <a:off x="838200" y="1066800"/>
          <a:ext cx="2985294" cy="1524000"/>
        </p:xfrm>
        <a:graphic>
          <a:graphicData uri="http://schemas.openxmlformats.org/drawingml/2006/table">
            <a:tbl>
              <a:tblPr firstRow="1" bandRow="1">
                <a:tableStyleId>{5C22544A-7EE6-4342-B048-85BDC9FD1C3A}</a:tableStyleId>
              </a:tblPr>
              <a:tblGrid>
                <a:gridCol w="2985294">
                  <a:extLst>
                    <a:ext uri="{9D8B030D-6E8A-4147-A177-3AD203B41FA5}">
                      <a16:colId xmlns="" xmlns:a16="http://schemas.microsoft.com/office/drawing/2014/main" val="20000"/>
                    </a:ext>
                  </a:extLst>
                </a:gridCol>
              </a:tblGrid>
              <a:tr h="508000">
                <a:tc>
                  <a:txBody>
                    <a:bodyPr/>
                    <a:lstStyle/>
                    <a:p>
                      <a:pPr algn="ctr"/>
                      <a:r>
                        <a:rPr lang="en-US" b="1" dirty="0"/>
                        <a:t>PMFund</a:t>
                      </a:r>
                    </a:p>
                  </a:txBody>
                  <a:tcPr/>
                </a:tc>
                <a:extLst>
                  <a:ext uri="{0D108BD9-81ED-4DB2-BD59-A6C34878D82A}">
                    <a16:rowId xmlns="" xmlns:a16="http://schemas.microsoft.com/office/drawing/2014/main" val="10000"/>
                  </a:ext>
                </a:extLst>
              </a:tr>
              <a:tr h="508000">
                <a:tc>
                  <a:txBody>
                    <a:bodyPr/>
                    <a:lstStyle/>
                    <a:p>
                      <a:r>
                        <a:rPr lang="en-US" sz="1600" baseline="0" dirty="0" err="1"/>
                        <a:t>FundAmount</a:t>
                      </a:r>
                      <a:r>
                        <a:rPr lang="en-US" sz="1600" baseline="0" dirty="0"/>
                        <a:t>=1000</a:t>
                      </a:r>
                      <a:endParaRPr lang="en-US" sz="1600" dirty="0"/>
                    </a:p>
                  </a:txBody>
                  <a:tcPr/>
                </a:tc>
                <a:extLst>
                  <a:ext uri="{0D108BD9-81ED-4DB2-BD59-A6C34878D82A}">
                    <a16:rowId xmlns="" xmlns:a16="http://schemas.microsoft.com/office/drawing/2014/main" val="10001"/>
                  </a:ext>
                </a:extLst>
              </a:tr>
              <a:tr h="508000">
                <a:tc>
                  <a:txBody>
                    <a:bodyPr/>
                    <a:lstStyle/>
                    <a:p>
                      <a:endParaRPr lang="en-US" sz="1600" dirty="0"/>
                    </a:p>
                  </a:txBody>
                  <a:tcPr/>
                </a:tc>
                <a:extLst>
                  <a:ext uri="{0D108BD9-81ED-4DB2-BD59-A6C34878D82A}">
                    <a16:rowId xmlns="" xmlns:a16="http://schemas.microsoft.com/office/drawing/2014/main" val="10002"/>
                  </a:ext>
                </a:extLst>
              </a:tr>
            </a:tbl>
          </a:graphicData>
        </a:graphic>
      </p:graphicFrame>
      <p:cxnSp>
        <p:nvCxnSpPr>
          <p:cNvPr id="13" name="Straight Arrow Connector 12">
            <a:extLst>
              <a:ext uri="{FF2B5EF4-FFF2-40B4-BE49-F238E27FC236}">
                <a16:creationId xmlns="" xmlns:a16="http://schemas.microsoft.com/office/drawing/2014/main" id="{B496894A-BDCD-4421-A6C5-9DE5D0D66C50}"/>
              </a:ext>
            </a:extLst>
          </p:cNvPr>
          <p:cNvCxnSpPr>
            <a:cxnSpLocks/>
          </p:cNvCxnSpPr>
          <p:nvPr/>
        </p:nvCxnSpPr>
        <p:spPr>
          <a:xfrm>
            <a:off x="1905000" y="2590800"/>
            <a:ext cx="0" cy="533400"/>
          </a:xfrm>
          <a:prstGeom prst="straightConnector1">
            <a:avLst/>
          </a:prstGeom>
          <a:ln w="34925" cmpd="sng">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D5A969BC-45F7-4FAB-95B5-E3EAE8850309}"/>
              </a:ext>
            </a:extLst>
          </p:cNvPr>
          <p:cNvCxnSpPr/>
          <p:nvPr/>
        </p:nvCxnSpPr>
        <p:spPr>
          <a:xfrm>
            <a:off x="3048000" y="1371600"/>
            <a:ext cx="1981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30" name="TextBox 18">
            <a:extLst>
              <a:ext uri="{FF2B5EF4-FFF2-40B4-BE49-F238E27FC236}">
                <a16:creationId xmlns="" xmlns:a16="http://schemas.microsoft.com/office/drawing/2014/main" id="{4BC17E62-E2A5-4AE4-8B46-186D67BCF20E}"/>
              </a:ext>
            </a:extLst>
          </p:cNvPr>
          <p:cNvSpPr txBox="1">
            <a:spLocks noChangeArrowheads="1"/>
          </p:cNvSpPr>
          <p:nvPr/>
        </p:nvSpPr>
        <p:spPr bwMode="auto">
          <a:xfrm>
            <a:off x="5181600" y="1219200"/>
            <a:ext cx="31334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Base Class for class Bank</a:t>
            </a:r>
          </a:p>
        </p:txBody>
      </p:sp>
      <p:cxnSp>
        <p:nvCxnSpPr>
          <p:cNvPr id="22" name="Straight Arrow Connector 21">
            <a:extLst>
              <a:ext uri="{FF2B5EF4-FFF2-40B4-BE49-F238E27FC236}">
                <a16:creationId xmlns="" xmlns:a16="http://schemas.microsoft.com/office/drawing/2014/main" id="{4010052D-A41E-476D-B46C-EDB103EDBDA4}"/>
              </a:ext>
            </a:extLst>
          </p:cNvPr>
          <p:cNvCxnSpPr/>
          <p:nvPr/>
        </p:nvCxnSpPr>
        <p:spPr>
          <a:xfrm>
            <a:off x="3200400" y="3276600"/>
            <a:ext cx="1981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32" name="TextBox 22">
            <a:extLst>
              <a:ext uri="{FF2B5EF4-FFF2-40B4-BE49-F238E27FC236}">
                <a16:creationId xmlns="" xmlns:a16="http://schemas.microsoft.com/office/drawing/2014/main" id="{524CD722-E842-463E-8966-86373B321B04}"/>
              </a:ext>
            </a:extLst>
          </p:cNvPr>
          <p:cNvSpPr txBox="1">
            <a:spLocks noChangeArrowheads="1"/>
          </p:cNvSpPr>
          <p:nvPr/>
        </p:nvSpPr>
        <p:spPr bwMode="auto">
          <a:xfrm>
            <a:off x="5181601" y="3124200"/>
            <a:ext cx="42191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Derived Class from PMFund  and </a:t>
            </a:r>
          </a:p>
          <a:p>
            <a:pPr eaLnBrk="1" hangingPunct="1"/>
            <a:r>
              <a:rPr lang="en-US" altLang="en-US" b="1" dirty="0"/>
              <a:t>Base Class for Customer</a:t>
            </a:r>
          </a:p>
        </p:txBody>
      </p:sp>
      <p:cxnSp>
        <p:nvCxnSpPr>
          <p:cNvPr id="24" name="Straight Arrow Connector 23">
            <a:extLst>
              <a:ext uri="{FF2B5EF4-FFF2-40B4-BE49-F238E27FC236}">
                <a16:creationId xmlns="" xmlns:a16="http://schemas.microsoft.com/office/drawing/2014/main" id="{9B085346-0B1C-499A-BC23-A7B148E77D23}"/>
              </a:ext>
            </a:extLst>
          </p:cNvPr>
          <p:cNvCxnSpPr/>
          <p:nvPr/>
        </p:nvCxnSpPr>
        <p:spPr>
          <a:xfrm>
            <a:off x="3200400" y="5486400"/>
            <a:ext cx="1981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34" name="TextBox 26">
            <a:extLst>
              <a:ext uri="{FF2B5EF4-FFF2-40B4-BE49-F238E27FC236}">
                <a16:creationId xmlns="" xmlns:a16="http://schemas.microsoft.com/office/drawing/2014/main" id="{4BA3AF0E-9134-4BC7-A733-3C6558FF378C}"/>
              </a:ext>
            </a:extLst>
          </p:cNvPr>
          <p:cNvSpPr txBox="1">
            <a:spLocks noChangeArrowheads="1"/>
          </p:cNvSpPr>
          <p:nvPr/>
        </p:nvSpPr>
        <p:spPr bwMode="auto">
          <a:xfrm>
            <a:off x="5257800" y="5257800"/>
            <a:ext cx="30565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Derived Class from Bank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 xmlns:a16="http://schemas.microsoft.com/office/drawing/2014/main" id="{67131D16-0443-4DBC-B729-0C4FDC00C0BA}"/>
              </a:ext>
            </a:extLst>
          </p:cNvPr>
          <p:cNvSpPr>
            <a:spLocks noGrp="1"/>
          </p:cNvSpPr>
          <p:nvPr>
            <p:ph type="title"/>
          </p:nvPr>
        </p:nvSpPr>
        <p:spPr>
          <a:xfrm>
            <a:off x="457200" y="274638"/>
            <a:ext cx="8229600" cy="411162"/>
          </a:xfrm>
        </p:spPr>
        <p:txBody>
          <a:bodyPr>
            <a:normAutofit fontScale="90000"/>
          </a:bodyPr>
          <a:lstStyle/>
          <a:p>
            <a:pPr algn="l"/>
            <a:r>
              <a:rPr lang="en-US" altLang="en-US" sz="3200"/>
              <a:t>Hierarchical inheritance:</a:t>
            </a:r>
            <a:br>
              <a:rPr lang="en-US" altLang="en-US" sz="3200"/>
            </a:br>
            <a:endParaRPr lang="en-US" altLang="en-US" sz="3200"/>
          </a:p>
        </p:txBody>
      </p:sp>
      <p:sp>
        <p:nvSpPr>
          <p:cNvPr id="9219" name="Content Placeholder 2">
            <a:extLst>
              <a:ext uri="{FF2B5EF4-FFF2-40B4-BE49-F238E27FC236}">
                <a16:creationId xmlns="" xmlns:a16="http://schemas.microsoft.com/office/drawing/2014/main" id="{1ED3D277-73CE-4A7B-824E-297B2CBB5B6E}"/>
              </a:ext>
            </a:extLst>
          </p:cNvPr>
          <p:cNvSpPr>
            <a:spLocks noGrp="1"/>
          </p:cNvSpPr>
          <p:nvPr>
            <p:ph idx="1"/>
          </p:nvPr>
        </p:nvSpPr>
        <p:spPr>
          <a:xfrm>
            <a:off x="457200" y="533400"/>
            <a:ext cx="8686800" cy="6324600"/>
          </a:xfrm>
        </p:spPr>
        <p:txBody>
          <a:bodyPr/>
          <a:lstStyle/>
          <a:p>
            <a:pPr marL="0" indent="0">
              <a:buNone/>
            </a:pPr>
            <a:r>
              <a:rPr lang="en-US" altLang="en-US" sz="2000" b="1" dirty="0"/>
              <a:t>One base class and multiple derived class, one –to-many relationship</a:t>
            </a:r>
          </a:p>
          <a:p>
            <a:pPr>
              <a:buFont typeface="Arial" panose="020B0604020202020204" pitchFamily="34" charset="0"/>
              <a:buNone/>
            </a:pPr>
            <a:endParaRPr lang="en-US" altLang="en-US" sz="2400" dirty="0"/>
          </a:p>
          <a:p>
            <a:pPr>
              <a:buFont typeface="Arial" panose="020B0604020202020204" pitchFamily="34" charset="0"/>
              <a:buNone/>
            </a:pPr>
            <a:r>
              <a:rPr lang="en-US" altLang="en-US" dirty="0"/>
              <a:t>						</a:t>
            </a:r>
          </a:p>
          <a:p>
            <a:pPr>
              <a:buFont typeface="Arial" panose="020B0604020202020204" pitchFamily="34" charset="0"/>
              <a:buNone/>
            </a:pPr>
            <a:r>
              <a:rPr lang="en-US" altLang="en-US" dirty="0"/>
              <a:t>				</a:t>
            </a:r>
          </a:p>
          <a:p>
            <a:pPr>
              <a:buFont typeface="Arial" panose="020B0604020202020204" pitchFamily="34" charset="0"/>
              <a:buNone/>
            </a:pPr>
            <a:endParaRPr lang="en-US" altLang="en-US" dirty="0"/>
          </a:p>
          <a:p>
            <a:pPr>
              <a:buFont typeface="Arial" panose="020B0604020202020204" pitchFamily="34" charset="0"/>
              <a:buNone/>
            </a:pPr>
            <a:endParaRPr lang="en-US" altLang="en-US" dirty="0"/>
          </a:p>
          <a:p>
            <a:pPr>
              <a:buFont typeface="Arial" panose="020B0604020202020204" pitchFamily="34" charset="0"/>
              <a:buNone/>
            </a:pPr>
            <a:endParaRPr lang="en-US" altLang="en-US" dirty="0"/>
          </a:p>
          <a:p>
            <a:pPr>
              <a:buFont typeface="Arial" panose="020B0604020202020204" pitchFamily="34" charset="0"/>
              <a:buNone/>
            </a:pPr>
            <a:r>
              <a:rPr lang="en-US" altLang="en-US" dirty="0"/>
              <a:t>						</a:t>
            </a:r>
          </a:p>
        </p:txBody>
      </p:sp>
      <p:cxnSp>
        <p:nvCxnSpPr>
          <p:cNvPr id="15" name="Straight Connector 14">
            <a:extLst>
              <a:ext uri="{FF2B5EF4-FFF2-40B4-BE49-F238E27FC236}">
                <a16:creationId xmlns="" xmlns:a16="http://schemas.microsoft.com/office/drawing/2014/main" id="{71E2619B-CB18-430C-81F8-95585B4BE0BE}"/>
              </a:ext>
            </a:extLst>
          </p:cNvPr>
          <p:cNvCxnSpPr/>
          <p:nvPr/>
        </p:nvCxnSpPr>
        <p:spPr>
          <a:xfrm>
            <a:off x="1371600" y="3200400"/>
            <a:ext cx="16764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 xmlns:a16="http://schemas.microsoft.com/office/drawing/2014/main" id="{EA5B22EC-A5A1-413F-92E2-34313FA44107}"/>
              </a:ext>
            </a:extLst>
          </p:cNvPr>
          <p:cNvGraphicFramePr>
            <a:graphicFrameLocks noGrp="1"/>
          </p:cNvGraphicFramePr>
          <p:nvPr>
            <p:extLst>
              <p:ext uri="{D42A27DB-BD31-4B8C-83A1-F6EECF244321}">
                <p14:modId xmlns:p14="http://schemas.microsoft.com/office/powerpoint/2010/main" val="1694553247"/>
              </p:ext>
            </p:extLst>
          </p:nvPr>
        </p:nvGraphicFramePr>
        <p:xfrm>
          <a:off x="609600" y="4648200"/>
          <a:ext cx="2362200" cy="1524000"/>
        </p:xfrm>
        <a:graphic>
          <a:graphicData uri="http://schemas.openxmlformats.org/drawingml/2006/table">
            <a:tbl>
              <a:tblPr firstRow="1" bandRow="1">
                <a:tableStyleId>{5C22544A-7EE6-4342-B048-85BDC9FD1C3A}</a:tableStyleId>
              </a:tblPr>
              <a:tblGrid>
                <a:gridCol w="2362200">
                  <a:extLst>
                    <a:ext uri="{9D8B030D-6E8A-4147-A177-3AD203B41FA5}">
                      <a16:colId xmlns="" xmlns:a16="http://schemas.microsoft.com/office/drawing/2014/main" val="20000"/>
                    </a:ext>
                  </a:extLst>
                </a:gridCol>
              </a:tblGrid>
              <a:tr h="508000">
                <a:tc>
                  <a:txBody>
                    <a:bodyPr/>
                    <a:lstStyle/>
                    <a:p>
                      <a:pPr algn="ctr"/>
                      <a:r>
                        <a:rPr lang="en-US" b="1" dirty="0"/>
                        <a:t>SBI</a:t>
                      </a:r>
                    </a:p>
                  </a:txBody>
                  <a:tcPr/>
                </a:tc>
                <a:extLst>
                  <a:ext uri="{0D108BD9-81ED-4DB2-BD59-A6C34878D82A}">
                    <a16:rowId xmlns="" xmlns:a16="http://schemas.microsoft.com/office/drawing/2014/main" val="10000"/>
                  </a:ext>
                </a:extLst>
              </a:tr>
              <a:tr h="508000">
                <a:tc>
                  <a:txBody>
                    <a:bodyPr/>
                    <a:lstStyle/>
                    <a:p>
                      <a:r>
                        <a:rPr lang="en-US" sz="1600" dirty="0"/>
                        <a:t>Private IFSC</a:t>
                      </a:r>
                      <a:r>
                        <a:rPr lang="en-US" sz="1600" baseline="0" dirty="0"/>
                        <a:t>Code</a:t>
                      </a:r>
                      <a:endParaRPr lang="en-US" sz="1600" dirty="0"/>
                    </a:p>
                  </a:txBody>
                  <a:tcPr/>
                </a:tc>
                <a:extLst>
                  <a:ext uri="{0D108BD9-81ED-4DB2-BD59-A6C34878D82A}">
                    <a16:rowId xmlns="" xmlns:a16="http://schemas.microsoft.com/office/drawing/2014/main" val="10001"/>
                  </a:ext>
                </a:extLst>
              </a:tr>
              <a:tr h="50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Bank():</a:t>
                      </a:r>
                      <a:r>
                        <a:rPr lang="en-US" sz="1600" dirty="0" err="1"/>
                        <a:t>rateofInterest</a:t>
                      </a:r>
                      <a:r>
                        <a:rPr lang="en-US" sz="1600" baseline="0" dirty="0"/>
                        <a:t>=4.5</a:t>
                      </a:r>
                      <a:endParaRPr lang="en-US" sz="1600" dirty="0"/>
                    </a:p>
                  </a:txBody>
                  <a:tcPr/>
                </a:tc>
                <a:extLst>
                  <a:ext uri="{0D108BD9-81ED-4DB2-BD59-A6C34878D82A}">
                    <a16:rowId xmlns="" xmlns:a16="http://schemas.microsoft.com/office/drawing/2014/main" val="10002"/>
                  </a:ext>
                </a:extLst>
              </a:tr>
            </a:tbl>
          </a:graphicData>
        </a:graphic>
      </p:graphicFrame>
      <p:graphicFrame>
        <p:nvGraphicFramePr>
          <p:cNvPr id="21" name="Table 20">
            <a:extLst>
              <a:ext uri="{FF2B5EF4-FFF2-40B4-BE49-F238E27FC236}">
                <a16:creationId xmlns="" xmlns:a16="http://schemas.microsoft.com/office/drawing/2014/main" id="{7F55B18F-9249-41FE-8F0A-FB9EE412781D}"/>
              </a:ext>
            </a:extLst>
          </p:cNvPr>
          <p:cNvGraphicFramePr>
            <a:graphicFrameLocks noGrp="1"/>
          </p:cNvGraphicFramePr>
          <p:nvPr>
            <p:extLst>
              <p:ext uri="{D42A27DB-BD31-4B8C-83A1-F6EECF244321}">
                <p14:modId xmlns:p14="http://schemas.microsoft.com/office/powerpoint/2010/main" val="3561449227"/>
              </p:ext>
            </p:extLst>
          </p:nvPr>
        </p:nvGraphicFramePr>
        <p:xfrm>
          <a:off x="6096000" y="4648200"/>
          <a:ext cx="2362200" cy="1524000"/>
        </p:xfrm>
        <a:graphic>
          <a:graphicData uri="http://schemas.openxmlformats.org/drawingml/2006/table">
            <a:tbl>
              <a:tblPr firstRow="1" bandRow="1">
                <a:tableStyleId>{5C22544A-7EE6-4342-B048-85BDC9FD1C3A}</a:tableStyleId>
              </a:tblPr>
              <a:tblGrid>
                <a:gridCol w="2362200">
                  <a:extLst>
                    <a:ext uri="{9D8B030D-6E8A-4147-A177-3AD203B41FA5}">
                      <a16:colId xmlns="" xmlns:a16="http://schemas.microsoft.com/office/drawing/2014/main" val="20000"/>
                    </a:ext>
                  </a:extLst>
                </a:gridCol>
              </a:tblGrid>
              <a:tr h="508000">
                <a:tc>
                  <a:txBody>
                    <a:bodyPr/>
                    <a:lstStyle/>
                    <a:p>
                      <a:pPr algn="ctr"/>
                      <a:r>
                        <a:rPr lang="en-US" b="1" dirty="0"/>
                        <a:t>PNB</a:t>
                      </a:r>
                    </a:p>
                  </a:txBody>
                  <a:tcPr/>
                </a:tc>
                <a:extLst>
                  <a:ext uri="{0D108BD9-81ED-4DB2-BD59-A6C34878D82A}">
                    <a16:rowId xmlns="" xmlns:a16="http://schemas.microsoft.com/office/drawing/2014/main" val="10000"/>
                  </a:ext>
                </a:extLst>
              </a:tr>
              <a:tr h="508000">
                <a:tc>
                  <a:txBody>
                    <a:bodyPr/>
                    <a:lstStyle/>
                    <a:p>
                      <a:r>
                        <a:rPr lang="en-US" sz="1600" dirty="0"/>
                        <a:t>Private IFSC</a:t>
                      </a:r>
                      <a:r>
                        <a:rPr lang="en-US" sz="1600" baseline="0" dirty="0"/>
                        <a:t>Code</a:t>
                      </a:r>
                      <a:endParaRPr lang="en-US" sz="1600" dirty="0"/>
                    </a:p>
                  </a:txBody>
                  <a:tcPr/>
                </a:tc>
                <a:extLst>
                  <a:ext uri="{0D108BD9-81ED-4DB2-BD59-A6C34878D82A}">
                    <a16:rowId xmlns="" xmlns:a16="http://schemas.microsoft.com/office/drawing/2014/main" val="10001"/>
                  </a:ext>
                </a:extLst>
              </a:tr>
              <a:tr h="50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Bank():</a:t>
                      </a:r>
                      <a:r>
                        <a:rPr lang="en-US" sz="1600" dirty="0" err="1"/>
                        <a:t>rateofInterest</a:t>
                      </a:r>
                      <a:r>
                        <a:rPr lang="en-US" sz="1600" baseline="0" dirty="0"/>
                        <a:t>=5.5</a:t>
                      </a:r>
                      <a:endParaRPr lang="en-US" sz="1600" dirty="0"/>
                    </a:p>
                  </a:txBody>
                  <a:tcPr/>
                </a:tc>
                <a:extLst>
                  <a:ext uri="{0D108BD9-81ED-4DB2-BD59-A6C34878D82A}">
                    <a16:rowId xmlns="" xmlns:a16="http://schemas.microsoft.com/office/drawing/2014/main" val="10002"/>
                  </a:ext>
                </a:extLst>
              </a:tr>
            </a:tbl>
          </a:graphicData>
        </a:graphic>
      </p:graphicFrame>
      <p:graphicFrame>
        <p:nvGraphicFramePr>
          <p:cNvPr id="10" name="Table 9">
            <a:extLst>
              <a:ext uri="{FF2B5EF4-FFF2-40B4-BE49-F238E27FC236}">
                <a16:creationId xmlns="" xmlns:a16="http://schemas.microsoft.com/office/drawing/2014/main" id="{BCF6E214-4068-4B3F-B275-9629D2B78BF6}"/>
              </a:ext>
            </a:extLst>
          </p:cNvPr>
          <p:cNvGraphicFramePr>
            <a:graphicFrameLocks noGrp="1"/>
          </p:cNvGraphicFramePr>
          <p:nvPr>
            <p:extLst>
              <p:ext uri="{D42A27DB-BD31-4B8C-83A1-F6EECF244321}">
                <p14:modId xmlns:p14="http://schemas.microsoft.com/office/powerpoint/2010/main" val="199948490"/>
              </p:ext>
            </p:extLst>
          </p:nvPr>
        </p:nvGraphicFramePr>
        <p:xfrm>
          <a:off x="2895600" y="990600"/>
          <a:ext cx="2362200" cy="1595437"/>
        </p:xfrm>
        <a:graphic>
          <a:graphicData uri="http://schemas.openxmlformats.org/drawingml/2006/table">
            <a:tbl>
              <a:tblPr firstRow="1" bandRow="1">
                <a:tableStyleId>{5C22544A-7EE6-4342-B048-85BDC9FD1C3A}</a:tableStyleId>
              </a:tblPr>
              <a:tblGrid>
                <a:gridCol w="2362200">
                  <a:extLst>
                    <a:ext uri="{9D8B030D-6E8A-4147-A177-3AD203B41FA5}">
                      <a16:colId xmlns="" xmlns:a16="http://schemas.microsoft.com/office/drawing/2014/main" val="20000"/>
                    </a:ext>
                  </a:extLst>
                </a:gridCol>
              </a:tblGrid>
              <a:tr h="508101">
                <a:tc>
                  <a:txBody>
                    <a:bodyPr/>
                    <a:lstStyle/>
                    <a:p>
                      <a:pPr algn="ctr"/>
                      <a:r>
                        <a:rPr lang="en-US" sz="1800" b="1" dirty="0"/>
                        <a:t>Bank</a:t>
                      </a:r>
                    </a:p>
                  </a:txBody>
                  <a:tcPr marT="45729" marB="45729"/>
                </a:tc>
                <a:extLst>
                  <a:ext uri="{0D108BD9-81ED-4DB2-BD59-A6C34878D82A}">
                    <a16:rowId xmlns="" xmlns:a16="http://schemas.microsoft.com/office/drawing/2014/main" val="10000"/>
                  </a:ext>
                </a:extLst>
              </a:tr>
              <a:tr h="508101">
                <a:tc>
                  <a:txBody>
                    <a:bodyPr/>
                    <a:lstStyle/>
                    <a:p>
                      <a:r>
                        <a:rPr lang="en-US" sz="1600" dirty="0"/>
                        <a:t>rateofInterest</a:t>
                      </a:r>
                      <a:r>
                        <a:rPr lang="en-US" sz="1600" baseline="0" dirty="0"/>
                        <a:t> </a:t>
                      </a:r>
                      <a:endParaRPr lang="en-US" sz="1600" dirty="0"/>
                    </a:p>
                  </a:txBody>
                  <a:tcPr marT="45729" marB="45729"/>
                </a:tc>
                <a:extLst>
                  <a:ext uri="{0D108BD9-81ED-4DB2-BD59-A6C34878D82A}">
                    <a16:rowId xmlns="" xmlns:a16="http://schemas.microsoft.com/office/drawing/2014/main" val="10001"/>
                  </a:ext>
                </a:extLst>
              </a:tr>
              <a:tr h="5792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Bank():</a:t>
                      </a:r>
                      <a:r>
                        <a:rPr lang="en-US" sz="1600" dirty="0" err="1"/>
                        <a:t>rateofInterest</a:t>
                      </a:r>
                      <a:r>
                        <a:rPr lang="en-US" sz="1600" baseline="0" dirty="0"/>
                        <a:t>=0</a:t>
                      </a:r>
                      <a:endParaRPr lang="en-US" sz="1600" dirty="0"/>
                    </a:p>
                    <a:p>
                      <a:endParaRPr lang="en-US" sz="1600" dirty="0"/>
                    </a:p>
                  </a:txBody>
                  <a:tcPr marT="45729" marB="45729"/>
                </a:tc>
                <a:extLst>
                  <a:ext uri="{0D108BD9-81ED-4DB2-BD59-A6C34878D82A}">
                    <a16:rowId xmlns="" xmlns:a16="http://schemas.microsoft.com/office/drawing/2014/main" val="10002"/>
                  </a:ext>
                </a:extLst>
              </a:tr>
            </a:tbl>
          </a:graphicData>
        </a:graphic>
      </p:graphicFrame>
      <p:cxnSp>
        <p:nvCxnSpPr>
          <p:cNvPr id="13" name="Straight Arrow Connector 12">
            <a:extLst>
              <a:ext uri="{FF2B5EF4-FFF2-40B4-BE49-F238E27FC236}">
                <a16:creationId xmlns="" xmlns:a16="http://schemas.microsoft.com/office/drawing/2014/main" id="{DAF67BBC-60B2-4208-AE09-DC42F869C45D}"/>
              </a:ext>
            </a:extLst>
          </p:cNvPr>
          <p:cNvCxnSpPr/>
          <p:nvPr/>
        </p:nvCxnSpPr>
        <p:spPr>
          <a:xfrm rot="5400000">
            <a:off x="3658394" y="2894806"/>
            <a:ext cx="609600" cy="1588"/>
          </a:xfrm>
          <a:prstGeom prst="straightConnector1">
            <a:avLst/>
          </a:prstGeom>
          <a:ln w="34925" cmpd="sng">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6A3AB3D-099B-4BB4-8D4E-6B5246518FA9}"/>
              </a:ext>
            </a:extLst>
          </p:cNvPr>
          <p:cNvCxnSpPr/>
          <p:nvPr/>
        </p:nvCxnSpPr>
        <p:spPr>
          <a:xfrm>
            <a:off x="1143000" y="3352800"/>
            <a:ext cx="6477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77FCCFA4-AF50-4D47-9C37-0C08BC7CAF3A}"/>
              </a:ext>
            </a:extLst>
          </p:cNvPr>
          <p:cNvCxnSpPr/>
          <p:nvPr/>
        </p:nvCxnSpPr>
        <p:spPr>
          <a:xfrm rot="5400000">
            <a:off x="495301" y="4000500"/>
            <a:ext cx="1295400" cy="3175"/>
          </a:xfrm>
          <a:prstGeom prst="straightConnector1">
            <a:avLst/>
          </a:prstGeom>
          <a:ln w="34925" cmpd="sng">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 xmlns:a16="http://schemas.microsoft.com/office/drawing/2014/main" id="{6DD626F4-AB53-4BFD-8987-AEE2CDC47A78}"/>
              </a:ext>
            </a:extLst>
          </p:cNvPr>
          <p:cNvCxnSpPr/>
          <p:nvPr/>
        </p:nvCxnSpPr>
        <p:spPr>
          <a:xfrm rot="5400000">
            <a:off x="6973094" y="3999706"/>
            <a:ext cx="1295400" cy="1588"/>
          </a:xfrm>
          <a:prstGeom prst="straightConnector1">
            <a:avLst/>
          </a:prstGeom>
          <a:ln w="34925" cmpd="sng">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owd, cartoon characters, illustration png | PNGEgg">
            <a:extLst>
              <a:ext uri="{FF2B5EF4-FFF2-40B4-BE49-F238E27FC236}">
                <a16:creationId xmlns="" xmlns:a16="http://schemas.microsoft.com/office/drawing/2014/main" id="{61D60A65-8E19-4AB9-AF58-96C030A18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938213"/>
            <a:ext cx="8572500" cy="4981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2B7FDB6B-6F71-46E7-985D-24DD2F4A3C08}"/>
              </a:ext>
            </a:extLst>
          </p:cNvPr>
          <p:cNvSpPr txBox="1"/>
          <p:nvPr/>
        </p:nvSpPr>
        <p:spPr>
          <a:xfrm>
            <a:off x="762000" y="381000"/>
            <a:ext cx="3210879" cy="461665"/>
          </a:xfrm>
          <a:prstGeom prst="rect">
            <a:avLst/>
          </a:prstGeom>
          <a:noFill/>
        </p:spPr>
        <p:txBody>
          <a:bodyPr wrap="none" rtlCol="0">
            <a:spAutoFit/>
          </a:bodyPr>
          <a:lstStyle/>
          <a:p>
            <a:r>
              <a:rPr lang="en-US" sz="2400" b="1" u="sng" dirty="0">
                <a:solidFill>
                  <a:srgbClr val="FF0000"/>
                </a:solidFill>
                <a:latin typeface="+mj-lt"/>
              </a:rPr>
              <a:t>Why class is important?</a:t>
            </a:r>
          </a:p>
        </p:txBody>
      </p:sp>
    </p:spTree>
    <p:extLst>
      <p:ext uri="{BB962C8B-B14F-4D97-AF65-F5344CB8AC3E}">
        <p14:creationId xmlns:p14="http://schemas.microsoft.com/office/powerpoint/2010/main" val="1291077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 xmlns:a16="http://schemas.microsoft.com/office/drawing/2014/main" id="{91FE7471-382F-4DEF-BA28-5E7636FF2759}"/>
              </a:ext>
            </a:extLst>
          </p:cNvPr>
          <p:cNvSpPr>
            <a:spLocks noGrp="1"/>
          </p:cNvSpPr>
          <p:nvPr>
            <p:ph type="title"/>
          </p:nvPr>
        </p:nvSpPr>
        <p:spPr/>
        <p:txBody>
          <a:bodyPr/>
          <a:lstStyle/>
          <a:p>
            <a:pPr algn="l"/>
            <a:r>
              <a:rPr lang="en-US" altLang="en-US" sz="3600" dirty="0"/>
              <a:t>Multiple Inheritance</a:t>
            </a:r>
          </a:p>
        </p:txBody>
      </p:sp>
      <p:sp>
        <p:nvSpPr>
          <p:cNvPr id="23555" name="Content Placeholder 2">
            <a:extLst>
              <a:ext uri="{FF2B5EF4-FFF2-40B4-BE49-F238E27FC236}">
                <a16:creationId xmlns="" xmlns:a16="http://schemas.microsoft.com/office/drawing/2014/main" id="{C84295AA-9BDF-413D-966C-4D35D6C0DDBE}"/>
              </a:ext>
            </a:extLst>
          </p:cNvPr>
          <p:cNvSpPr>
            <a:spLocks noGrp="1"/>
          </p:cNvSpPr>
          <p:nvPr>
            <p:ph sz="half" idx="1"/>
          </p:nvPr>
        </p:nvSpPr>
        <p:spPr/>
        <p:txBody>
          <a:bodyPr/>
          <a:lstStyle/>
          <a:p>
            <a:pPr marL="0" indent="0">
              <a:buFont typeface="Arial" panose="020B0604020202020204" pitchFamily="34" charset="0"/>
              <a:buNone/>
            </a:pPr>
            <a:r>
              <a:rPr lang="en-US" altLang="en-US" dirty="0"/>
              <a:t>class Base1:  </a:t>
            </a:r>
          </a:p>
          <a:p>
            <a:pPr marL="0" indent="0">
              <a:buFont typeface="Arial" panose="020B0604020202020204" pitchFamily="34" charset="0"/>
              <a:buNone/>
            </a:pPr>
            <a:r>
              <a:rPr lang="en-US" altLang="en-US" dirty="0"/>
              <a:t>    </a:t>
            </a:r>
          </a:p>
          <a:p>
            <a:pPr marL="0" indent="0">
              <a:buFont typeface="Arial" panose="020B0604020202020204" pitchFamily="34" charset="0"/>
              <a:buNone/>
            </a:pPr>
            <a:r>
              <a:rPr lang="en-US" altLang="en-US" dirty="0"/>
              <a:t>  </a:t>
            </a:r>
          </a:p>
          <a:p>
            <a:pPr marL="0" indent="0">
              <a:buFont typeface="Arial" panose="020B0604020202020204" pitchFamily="34" charset="0"/>
              <a:buNone/>
            </a:pPr>
            <a:r>
              <a:rPr lang="en-US" altLang="en-US" dirty="0"/>
              <a:t>class Base2:  </a:t>
            </a:r>
          </a:p>
          <a:p>
            <a:pPr marL="0" indent="0">
              <a:buFont typeface="Arial" panose="020B0604020202020204" pitchFamily="34" charset="0"/>
              <a:buNone/>
            </a:pPr>
            <a:r>
              <a:rPr lang="en-US" altLang="en-US" dirty="0"/>
              <a:t>  </a:t>
            </a:r>
          </a:p>
          <a:p>
            <a:pPr marL="0" indent="0">
              <a:buFont typeface="Arial" panose="020B0604020202020204" pitchFamily="34" charset="0"/>
              <a:buNone/>
            </a:pPr>
            <a:r>
              <a:rPr lang="en-US" altLang="en-US" dirty="0"/>
              <a:t>.  </a:t>
            </a:r>
          </a:p>
          <a:p>
            <a:pPr marL="0" indent="0">
              <a:buFont typeface="Arial" panose="020B0604020202020204" pitchFamily="34" charset="0"/>
              <a:buNone/>
            </a:pPr>
            <a:r>
              <a:rPr lang="en-US" altLang="en-US" dirty="0"/>
              <a:t>.  </a:t>
            </a:r>
          </a:p>
          <a:p>
            <a:pPr marL="0" indent="0">
              <a:buFont typeface="Arial" panose="020B0604020202020204" pitchFamily="34" charset="0"/>
              <a:buNone/>
            </a:pPr>
            <a:r>
              <a:rPr lang="en-US" altLang="en-US" dirty="0"/>
              <a:t>.  </a:t>
            </a:r>
          </a:p>
          <a:p>
            <a:pPr marL="0" indent="0">
              <a:buFont typeface="Arial" panose="020B0604020202020204" pitchFamily="34" charset="0"/>
              <a:buNone/>
            </a:pPr>
            <a:r>
              <a:rPr lang="en-US" altLang="en-US" dirty="0"/>
              <a:t>class </a:t>
            </a:r>
            <a:r>
              <a:rPr lang="en-US" altLang="en-US" dirty="0" err="1"/>
              <a:t>BaseN</a:t>
            </a:r>
            <a:r>
              <a:rPr lang="en-US" altLang="en-US" dirty="0"/>
              <a:t>:  </a:t>
            </a:r>
          </a:p>
          <a:p>
            <a:pPr marL="0" indent="0">
              <a:buFont typeface="Arial" panose="020B0604020202020204" pitchFamily="34" charset="0"/>
              <a:buNone/>
            </a:pPr>
            <a:r>
              <a:rPr lang="en-US" altLang="en-US" dirty="0"/>
              <a:t>   </a:t>
            </a:r>
          </a:p>
        </p:txBody>
      </p:sp>
      <p:sp>
        <p:nvSpPr>
          <p:cNvPr id="23556" name="Content Placeholder 3">
            <a:extLst>
              <a:ext uri="{FF2B5EF4-FFF2-40B4-BE49-F238E27FC236}">
                <a16:creationId xmlns="" xmlns:a16="http://schemas.microsoft.com/office/drawing/2014/main" id="{50BA8669-6683-410C-9B6B-0FC477052F1E}"/>
              </a:ext>
            </a:extLst>
          </p:cNvPr>
          <p:cNvSpPr>
            <a:spLocks noGrp="1"/>
          </p:cNvSpPr>
          <p:nvPr>
            <p:ph sz="half" idx="2"/>
          </p:nvPr>
        </p:nvSpPr>
        <p:spPr>
          <a:xfrm>
            <a:off x="4648200" y="838200"/>
            <a:ext cx="4038600" cy="5287963"/>
          </a:xfrm>
        </p:spPr>
        <p:txBody>
          <a:bodyPr/>
          <a:lstStyle/>
          <a:p>
            <a:pPr marL="0" indent="0">
              <a:buFont typeface="Arial" panose="020B0604020202020204" pitchFamily="34" charset="0"/>
              <a:buNone/>
            </a:pPr>
            <a:endParaRPr lang="en-US" altLang="en-US" dirty="0"/>
          </a:p>
          <a:p>
            <a:pPr marL="0" indent="0">
              <a:buFont typeface="Arial" panose="020B0604020202020204" pitchFamily="34" charset="0"/>
              <a:buNone/>
            </a:pPr>
            <a:r>
              <a:rPr lang="en-US" altLang="en-US" dirty="0"/>
              <a:t>class Derived(Base1, Base2, ...... </a:t>
            </a:r>
            <a:r>
              <a:rPr lang="en-US" altLang="en-US" dirty="0" err="1"/>
              <a:t>BaseN</a:t>
            </a:r>
            <a:r>
              <a:rPr lang="en-US" altLang="en-US" dirty="0"/>
              <a:t>):  </a:t>
            </a:r>
          </a:p>
          <a:p>
            <a:pPr marL="0" indent="0">
              <a:buFont typeface="Arial" panose="020B0604020202020204" pitchFamily="34" charset="0"/>
              <a:buNone/>
            </a:pPr>
            <a:r>
              <a:rPr lang="en-US" altLang="en-US" dirty="0"/>
              <a:t>   </a:t>
            </a:r>
          </a:p>
          <a:p>
            <a:pPr marL="0" indent="0">
              <a:buFont typeface="Arial" panose="020B0604020202020204" pitchFamily="34" charset="0"/>
              <a:buNone/>
            </a:pPr>
            <a:endParaRPr lang="en-US" altLang="en-US" dirty="0"/>
          </a:p>
        </p:txBody>
      </p:sp>
      <p:sp>
        <p:nvSpPr>
          <p:cNvPr id="12" name="Rectangle 11">
            <a:extLst>
              <a:ext uri="{FF2B5EF4-FFF2-40B4-BE49-F238E27FC236}">
                <a16:creationId xmlns="" xmlns:a16="http://schemas.microsoft.com/office/drawing/2014/main" id="{F92FBC19-1757-4E43-9BCD-D8478A511FE0}"/>
              </a:ext>
            </a:extLst>
          </p:cNvPr>
          <p:cNvSpPr/>
          <p:nvPr/>
        </p:nvSpPr>
        <p:spPr>
          <a:xfrm>
            <a:off x="5181600" y="2667000"/>
            <a:ext cx="914388"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a:t>
            </a:r>
          </a:p>
        </p:txBody>
      </p:sp>
      <p:sp>
        <p:nvSpPr>
          <p:cNvPr id="13" name="Rectangle 12">
            <a:extLst>
              <a:ext uri="{FF2B5EF4-FFF2-40B4-BE49-F238E27FC236}">
                <a16:creationId xmlns="" xmlns:a16="http://schemas.microsoft.com/office/drawing/2014/main" id="{91851E44-F6BC-437A-8F70-487B6608AF55}"/>
              </a:ext>
            </a:extLst>
          </p:cNvPr>
          <p:cNvSpPr/>
          <p:nvPr/>
        </p:nvSpPr>
        <p:spPr>
          <a:xfrm>
            <a:off x="6981651" y="2667000"/>
            <a:ext cx="106681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cxnSp>
        <p:nvCxnSpPr>
          <p:cNvPr id="14" name="Straight Connector 13">
            <a:extLst>
              <a:ext uri="{FF2B5EF4-FFF2-40B4-BE49-F238E27FC236}">
                <a16:creationId xmlns="" xmlns:a16="http://schemas.microsoft.com/office/drawing/2014/main" id="{EFFE7E8F-EFEA-470B-AF07-07BEA371BF45}"/>
              </a:ext>
            </a:extLst>
          </p:cNvPr>
          <p:cNvCxnSpPr>
            <a:stCxn id="12" idx="2"/>
          </p:cNvCxnSpPr>
          <p:nvPr/>
        </p:nvCxnSpPr>
        <p:spPr>
          <a:xfrm>
            <a:off x="5638794" y="3429000"/>
            <a:ext cx="0" cy="1207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65A348F2-C13D-48A9-A50A-BBFD6383D820}"/>
              </a:ext>
            </a:extLst>
          </p:cNvPr>
          <p:cNvCxnSpPr>
            <a:stCxn id="13" idx="2"/>
          </p:cNvCxnSpPr>
          <p:nvPr/>
        </p:nvCxnSpPr>
        <p:spPr>
          <a:xfrm>
            <a:off x="7515057" y="3429000"/>
            <a:ext cx="0" cy="1207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66007D13-1D6A-4F7E-AD01-5D2056CA54E2}"/>
              </a:ext>
            </a:extLst>
          </p:cNvPr>
          <p:cNvCxnSpPr/>
          <p:nvPr/>
        </p:nvCxnSpPr>
        <p:spPr>
          <a:xfrm>
            <a:off x="5638794" y="4636690"/>
            <a:ext cx="1876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9A6C4B94-8B09-40CC-ADB9-23226FE43D0D}"/>
              </a:ext>
            </a:extLst>
          </p:cNvPr>
          <p:cNvCxnSpPr/>
          <p:nvPr/>
        </p:nvCxnSpPr>
        <p:spPr>
          <a:xfrm>
            <a:off x="6576925" y="4648200"/>
            <a:ext cx="0"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 xmlns:a16="http://schemas.microsoft.com/office/drawing/2014/main" id="{95E3EBBA-6F8C-4E31-B343-4F36BD91222C}"/>
              </a:ext>
            </a:extLst>
          </p:cNvPr>
          <p:cNvSpPr/>
          <p:nvPr/>
        </p:nvSpPr>
        <p:spPr>
          <a:xfrm>
            <a:off x="6095988" y="5383608"/>
            <a:ext cx="1219208" cy="945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77C1D9A0-D83C-4777-8BBA-7D07E940D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528637"/>
            <a:ext cx="1223963" cy="1223963"/>
          </a:xfrm>
          <a:prstGeom prst="rect">
            <a:avLst/>
          </a:prstGeom>
        </p:spPr>
      </p:pic>
      <p:pic>
        <p:nvPicPr>
          <p:cNvPr id="10" name="Picture 9">
            <a:extLst>
              <a:ext uri="{FF2B5EF4-FFF2-40B4-BE49-F238E27FC236}">
                <a16:creationId xmlns="" xmlns:a16="http://schemas.microsoft.com/office/drawing/2014/main" id="{FC7E6600-8FC7-4589-AF56-FE3E5852BCCA}"/>
              </a:ext>
            </a:extLst>
          </p:cNvPr>
          <p:cNvPicPr>
            <a:picLocks noChangeAspect="1"/>
          </p:cNvPicPr>
          <p:nvPr/>
        </p:nvPicPr>
        <p:blipFill>
          <a:blip r:embed="rId3"/>
          <a:stretch>
            <a:fillRect/>
          </a:stretch>
        </p:blipFill>
        <p:spPr>
          <a:xfrm>
            <a:off x="1752600" y="507683"/>
            <a:ext cx="1571625" cy="1447800"/>
          </a:xfrm>
          <a:prstGeom prst="rect">
            <a:avLst/>
          </a:prstGeom>
        </p:spPr>
      </p:pic>
      <p:cxnSp>
        <p:nvCxnSpPr>
          <p:cNvPr id="12" name="Straight Arrow Connector 11">
            <a:extLst>
              <a:ext uri="{FF2B5EF4-FFF2-40B4-BE49-F238E27FC236}">
                <a16:creationId xmlns="" xmlns:a16="http://schemas.microsoft.com/office/drawing/2014/main" id="{E219FCF1-1FC3-4836-8135-E52A60C0C0CA}"/>
              </a:ext>
            </a:extLst>
          </p:cNvPr>
          <p:cNvCxnSpPr/>
          <p:nvPr/>
        </p:nvCxnSpPr>
        <p:spPr>
          <a:xfrm>
            <a:off x="2743200" y="1752600"/>
            <a:ext cx="838200" cy="685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 xmlns:a16="http://schemas.microsoft.com/office/drawing/2014/main" id="{75517FF1-0BB3-4349-9953-A60E34716133}"/>
              </a:ext>
            </a:extLst>
          </p:cNvPr>
          <p:cNvCxnSpPr/>
          <p:nvPr/>
        </p:nvCxnSpPr>
        <p:spPr>
          <a:xfrm flipH="1">
            <a:off x="3733800" y="1752600"/>
            <a:ext cx="1447800" cy="685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 xmlns:a16="http://schemas.microsoft.com/office/drawing/2014/main" id="{F33547D6-65A9-466E-993B-67F525754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341" y="2459831"/>
            <a:ext cx="1618918" cy="1481138"/>
          </a:xfrm>
          <a:prstGeom prst="rect">
            <a:avLst/>
          </a:prstGeom>
        </p:spPr>
      </p:pic>
      <p:sp>
        <p:nvSpPr>
          <p:cNvPr id="17" name="TextBox 16">
            <a:extLst>
              <a:ext uri="{FF2B5EF4-FFF2-40B4-BE49-F238E27FC236}">
                <a16:creationId xmlns="" xmlns:a16="http://schemas.microsoft.com/office/drawing/2014/main" id="{04555028-62CE-49FB-81B8-2DE080396A1B}"/>
              </a:ext>
            </a:extLst>
          </p:cNvPr>
          <p:cNvSpPr txBox="1"/>
          <p:nvPr/>
        </p:nvSpPr>
        <p:spPr>
          <a:xfrm>
            <a:off x="3244068" y="3813444"/>
            <a:ext cx="1018227" cy="369332"/>
          </a:xfrm>
          <a:prstGeom prst="rect">
            <a:avLst/>
          </a:prstGeom>
          <a:noFill/>
        </p:spPr>
        <p:txBody>
          <a:bodyPr wrap="none" rtlCol="0">
            <a:spAutoFit/>
          </a:bodyPr>
          <a:lstStyle/>
          <a:p>
            <a:r>
              <a:rPr lang="en-US" b="1" dirty="0"/>
              <a:t>student</a:t>
            </a:r>
          </a:p>
        </p:txBody>
      </p:sp>
    </p:spTree>
    <p:extLst>
      <p:ext uri="{BB962C8B-B14F-4D97-AF65-F5344CB8AC3E}">
        <p14:creationId xmlns:p14="http://schemas.microsoft.com/office/powerpoint/2010/main" val="39896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301ACBF-FABC-49FA-B3C0-D311F8DE4878}"/>
              </a:ext>
            </a:extLst>
          </p:cNvPr>
          <p:cNvPicPr>
            <a:picLocks noChangeAspect="1"/>
          </p:cNvPicPr>
          <p:nvPr/>
        </p:nvPicPr>
        <p:blipFill>
          <a:blip r:embed="rId2"/>
          <a:stretch>
            <a:fillRect/>
          </a:stretch>
        </p:blipFill>
        <p:spPr>
          <a:xfrm>
            <a:off x="90487" y="838200"/>
            <a:ext cx="8963025" cy="3209925"/>
          </a:xfrm>
          <a:prstGeom prst="rect">
            <a:avLst/>
          </a:prstGeom>
        </p:spPr>
      </p:pic>
    </p:spTree>
    <p:extLst>
      <p:ext uri="{BB962C8B-B14F-4D97-AF65-F5344CB8AC3E}">
        <p14:creationId xmlns:p14="http://schemas.microsoft.com/office/powerpoint/2010/main" val="2669962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a:extLst>
              <a:ext uri="{FF2B5EF4-FFF2-40B4-BE49-F238E27FC236}">
                <a16:creationId xmlns="" xmlns:a16="http://schemas.microsoft.com/office/drawing/2014/main" id="{42F973C9-D72A-4A5F-96DD-E7558E067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700088"/>
            <a:ext cx="73056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5784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8EA5E79-3111-4FD4-A11B-31A974EFFDB4}"/>
              </a:ext>
            </a:extLst>
          </p:cNvPr>
          <p:cNvSpPr>
            <a:spLocks noGrp="1"/>
          </p:cNvSpPr>
          <p:nvPr>
            <p:ph idx="1"/>
          </p:nvPr>
        </p:nvSpPr>
        <p:spPr>
          <a:xfrm>
            <a:off x="457200" y="-152400"/>
            <a:ext cx="8229600" cy="5592763"/>
          </a:xfrm>
        </p:spPr>
        <p:txBody>
          <a:bodyPr/>
          <a:lstStyle/>
          <a:p>
            <a:pPr marL="0" indent="0">
              <a:buNone/>
            </a:pPr>
            <a:r>
              <a:rPr lang="en-US" b="1" dirty="0">
                <a:solidFill>
                  <a:srgbClr val="FF0000"/>
                </a:solidFill>
              </a:rPr>
              <a:t>What if both parent classes have a method with the same name?</a:t>
            </a:r>
          </a:p>
          <a:p>
            <a:pPr marL="0" indent="0">
              <a:buNone/>
            </a:pPr>
            <a:r>
              <a:rPr lang="en-US" sz="2400" dirty="0"/>
              <a:t>class P1:</a:t>
            </a:r>
          </a:p>
          <a:p>
            <a:pPr marL="0" indent="0">
              <a:buNone/>
            </a:pPr>
            <a:r>
              <a:rPr lang="en-US" sz="2400" dirty="0"/>
              <a:t>   def m1(self):</a:t>
            </a:r>
          </a:p>
          <a:p>
            <a:pPr marL="0" indent="0">
              <a:buNone/>
            </a:pPr>
            <a:r>
              <a:rPr lang="en-US" sz="2400" dirty="0"/>
              <a:t>       print("Parent1 Method")</a:t>
            </a:r>
          </a:p>
          <a:p>
            <a:pPr marL="0" indent="0">
              <a:buNone/>
            </a:pPr>
            <a:r>
              <a:rPr lang="en-US" sz="2400" dirty="0"/>
              <a:t>class P2:</a:t>
            </a:r>
          </a:p>
          <a:p>
            <a:pPr marL="0" indent="0">
              <a:buNone/>
            </a:pPr>
            <a:r>
              <a:rPr lang="en-US" sz="2400" dirty="0"/>
              <a:t>   def m1(self):</a:t>
            </a:r>
          </a:p>
          <a:p>
            <a:pPr marL="0" indent="0">
              <a:buNone/>
            </a:pPr>
            <a:r>
              <a:rPr lang="en-US" sz="2400" dirty="0"/>
              <a:t>       print("Parent2 Method")</a:t>
            </a:r>
          </a:p>
          <a:p>
            <a:pPr marL="0" indent="0">
              <a:buNone/>
            </a:pPr>
            <a:r>
              <a:rPr lang="en-US" sz="2400" dirty="0"/>
              <a:t>class C(P1, P2):</a:t>
            </a:r>
          </a:p>
          <a:p>
            <a:pPr marL="0" indent="0">
              <a:buNone/>
            </a:pPr>
            <a:r>
              <a:rPr lang="en-US" sz="2400" dirty="0"/>
              <a:t>   def m2(self):</a:t>
            </a:r>
          </a:p>
          <a:p>
            <a:pPr marL="0" indent="0">
              <a:buNone/>
            </a:pPr>
            <a:r>
              <a:rPr lang="en-US" sz="2400" dirty="0"/>
              <a:t>       print("Child Method")</a:t>
            </a:r>
          </a:p>
          <a:p>
            <a:pPr marL="0" indent="0">
              <a:buNone/>
            </a:pPr>
            <a:r>
              <a:rPr lang="en-US" sz="2400" dirty="0"/>
              <a:t>c=C()</a:t>
            </a:r>
          </a:p>
          <a:p>
            <a:pPr marL="0" indent="0">
              <a:buNone/>
            </a:pPr>
            <a:r>
              <a:rPr lang="en-US" sz="2400" dirty="0"/>
              <a:t>c.m2</a:t>
            </a:r>
            <a:r>
              <a:rPr lang="en-US" sz="2400" dirty="0" smtClean="0"/>
              <a:t>()		</a:t>
            </a:r>
            <a:r>
              <a:rPr lang="en-US" sz="2400" dirty="0" smtClean="0">
                <a:solidFill>
                  <a:srgbClr val="FF0000"/>
                </a:solidFill>
                <a:sym typeface="Wingdings" panose="05000000000000000000" pitchFamily="2" charset="2"/>
              </a:rPr>
              <a:t>output:-</a:t>
            </a:r>
            <a:endParaRPr lang="en-US" sz="2400" dirty="0" smtClean="0">
              <a:solidFill>
                <a:srgbClr val="FF0000"/>
              </a:solidFill>
            </a:endParaRPr>
          </a:p>
          <a:p>
            <a:pPr marL="0" indent="0">
              <a:buNone/>
            </a:pPr>
            <a:r>
              <a:rPr lang="en-US" sz="2400" dirty="0" smtClean="0"/>
              <a:t>c.m1()		</a:t>
            </a:r>
            <a:r>
              <a:rPr lang="en-US" sz="2400" dirty="0" smtClean="0">
                <a:solidFill>
                  <a:srgbClr val="FF0000"/>
                </a:solidFill>
                <a:sym typeface="Wingdings" panose="05000000000000000000" pitchFamily="2" charset="2"/>
              </a:rPr>
              <a:t>output:-</a:t>
            </a:r>
            <a:r>
              <a:rPr lang="en-US" sz="2000" dirty="0" smtClean="0"/>
              <a:t> </a:t>
            </a:r>
            <a:endParaRPr lang="en-US" sz="2000" dirty="0"/>
          </a:p>
          <a:p>
            <a:pPr marL="0" indent="0">
              <a:buNone/>
            </a:pPr>
            <a:r>
              <a:rPr lang="en-US" sz="2400" b="1" dirty="0">
                <a:solidFill>
                  <a:srgbClr val="FF0000"/>
                </a:solidFill>
              </a:rPr>
              <a:t>In the above scenario, which method will child class inherit?</a:t>
            </a:r>
          </a:p>
          <a:p>
            <a:pPr marL="0" indent="0">
              <a:buNone/>
            </a:pPr>
            <a:endParaRPr lang="en-US" dirty="0"/>
          </a:p>
        </p:txBody>
      </p:sp>
    </p:spTree>
    <p:extLst>
      <p:ext uri="{BB962C8B-B14F-4D97-AF65-F5344CB8AC3E}">
        <p14:creationId xmlns:p14="http://schemas.microsoft.com/office/powerpoint/2010/main" val="1530989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AB0726F-4836-4F2D-9B4A-84BD4214855F}"/>
              </a:ext>
            </a:extLst>
          </p:cNvPr>
          <p:cNvSpPr>
            <a:spLocks noGrp="1"/>
          </p:cNvSpPr>
          <p:nvPr>
            <p:ph idx="1"/>
          </p:nvPr>
        </p:nvSpPr>
        <p:spPr/>
        <p:txBody>
          <a:bodyPr/>
          <a:lstStyle/>
          <a:p>
            <a:pPr marL="0" indent="0">
              <a:buNone/>
            </a:pPr>
            <a:r>
              <a:rPr lang="en-US" dirty="0"/>
              <a:t>then it depends on the order of inheritance of parent classes in the child class.</a:t>
            </a:r>
          </a:p>
          <a:p>
            <a:pPr marL="0" indent="0">
              <a:buNone/>
            </a:pPr>
            <a:endParaRPr lang="en-US" dirty="0"/>
          </a:p>
          <a:p>
            <a:pPr marL="0" indent="0">
              <a:buNone/>
            </a:pPr>
            <a:r>
              <a:rPr lang="en-US" dirty="0"/>
              <a:t>    class C(P1, P2): ===&gt;P1”s class method will be considered</a:t>
            </a:r>
          </a:p>
          <a:p>
            <a:pPr marL="0" indent="0">
              <a:buNone/>
            </a:pPr>
            <a:r>
              <a:rPr lang="en-US" dirty="0"/>
              <a:t>    class C(P2, P1): ===&gt;P2”s class method will be considered</a:t>
            </a:r>
          </a:p>
        </p:txBody>
      </p:sp>
    </p:spTree>
    <p:extLst>
      <p:ext uri="{BB962C8B-B14F-4D97-AF65-F5344CB8AC3E}">
        <p14:creationId xmlns:p14="http://schemas.microsoft.com/office/powerpoint/2010/main" val="1258869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359856-CC10-4C3A-8C66-2FAFC44A4222}"/>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117A294-8F68-434C-8772-396F23DEB29D}"/>
              </a:ext>
            </a:extLst>
          </p:cNvPr>
          <p:cNvSpPr>
            <a:spLocks noGrp="1"/>
          </p:cNvSpPr>
          <p:nvPr>
            <p:ph idx="1"/>
          </p:nvPr>
        </p:nvSpPr>
        <p:spPr/>
        <p:txBody>
          <a:bodyPr/>
          <a:lstStyle/>
          <a:p>
            <a:pPr marL="0" indent="0">
              <a:buNone/>
            </a:pPr>
            <a:r>
              <a:rPr lang="en-US" b="1" dirty="0"/>
              <a:t>CONSTRUCTORS in INHERITANCE</a:t>
            </a:r>
          </a:p>
          <a:p>
            <a:pPr marL="0" indent="0">
              <a:buNone/>
            </a:pPr>
            <a:r>
              <a:rPr lang="en-US" dirty="0"/>
              <a:t>By default, the super class’s constructor will be available to the subclass. </a:t>
            </a:r>
          </a:p>
          <a:p>
            <a:pPr marL="0" indent="0">
              <a:buNone/>
            </a:pPr>
            <a:r>
              <a:rPr lang="en-US" b="1" dirty="0"/>
              <a:t>If child class and super class both have constructors, then?</a:t>
            </a:r>
          </a:p>
          <a:p>
            <a:pPr marL="0" indent="0" algn="just">
              <a:buNone/>
            </a:pPr>
            <a:r>
              <a:rPr lang="en-US" sz="2800" dirty="0"/>
              <a:t>if you create an object to child class then child class constructor will be executed. While creating object for a class, that class’s constructor is first priority.</a:t>
            </a:r>
          </a:p>
          <a:p>
            <a:pPr marL="0" indent="0">
              <a:buNone/>
            </a:pPr>
            <a:endParaRPr lang="en-US" dirty="0"/>
          </a:p>
        </p:txBody>
      </p:sp>
    </p:spTree>
    <p:extLst>
      <p:ext uri="{BB962C8B-B14F-4D97-AF65-F5344CB8AC3E}">
        <p14:creationId xmlns:p14="http://schemas.microsoft.com/office/powerpoint/2010/main" val="1568163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AED806-1AEA-44BA-8A26-8F6A8300CDBF}"/>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79848F86-3E24-4FBC-9AF4-AA34EC2DFED3}"/>
              </a:ext>
            </a:extLst>
          </p:cNvPr>
          <p:cNvSpPr>
            <a:spLocks noGrp="1"/>
          </p:cNvSpPr>
          <p:nvPr>
            <p:ph idx="1"/>
          </p:nvPr>
        </p:nvSpPr>
        <p:spPr/>
        <p:txBody>
          <a:bodyPr/>
          <a:lstStyle/>
          <a:p>
            <a:pPr marL="0" indent="0">
              <a:buNone/>
            </a:pPr>
            <a:r>
              <a:rPr lang="en-US" b="1" dirty="0"/>
              <a:t>Can we call super class constructor from child class constructor?</a:t>
            </a:r>
          </a:p>
          <a:p>
            <a:pPr marL="0" indent="0" algn="just">
              <a:buNone/>
            </a:pPr>
            <a:r>
              <a:rPr lang="en-US" dirty="0"/>
              <a:t>Yes, we can call super class constructor from child class constructor by using </a:t>
            </a:r>
            <a:r>
              <a:rPr lang="en-US" dirty="0">
                <a:solidFill>
                  <a:srgbClr val="FF0000"/>
                </a:solidFill>
              </a:rPr>
              <a:t>super()</a:t>
            </a:r>
            <a:r>
              <a:rPr lang="en-US" dirty="0"/>
              <a:t> function. </a:t>
            </a:r>
            <a:r>
              <a:rPr lang="en-US" dirty="0">
                <a:solidFill>
                  <a:srgbClr val="FF0000"/>
                </a:solidFill>
              </a:rPr>
              <a:t>super()</a:t>
            </a:r>
            <a:r>
              <a:rPr lang="en-US" dirty="0"/>
              <a:t> is a predefined function which is useful to call the superclass constructors, variables and methods from the child class.</a:t>
            </a:r>
          </a:p>
          <a:p>
            <a:pPr marL="0" indent="0">
              <a:buNone/>
            </a:pPr>
            <a:endParaRPr lang="en-US" dirty="0"/>
          </a:p>
        </p:txBody>
      </p:sp>
    </p:spTree>
    <p:extLst>
      <p:ext uri="{BB962C8B-B14F-4D97-AF65-F5344CB8AC3E}">
        <p14:creationId xmlns:p14="http://schemas.microsoft.com/office/powerpoint/2010/main" val="3418129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FB2CCB-1C4D-41C8-80C0-EF0911F2EDAE}"/>
              </a:ext>
            </a:extLst>
          </p:cNvPr>
          <p:cNvSpPr>
            <a:spLocks noGrp="1"/>
          </p:cNvSpPr>
          <p:nvPr>
            <p:ph type="title"/>
          </p:nvPr>
        </p:nvSpPr>
        <p:spPr/>
        <p:txBody>
          <a:bodyPr/>
          <a:lstStyle/>
          <a:p>
            <a:pPr algn="l"/>
            <a:r>
              <a:rPr lang="en-US" dirty="0" smtClean="0">
                <a:solidFill>
                  <a:srgbClr val="FF0000"/>
                </a:solidFill>
              </a:rPr>
              <a:t>Example</a:t>
            </a:r>
            <a:endParaRPr lang="en-US" dirty="0">
              <a:solidFill>
                <a:srgbClr val="FF0000"/>
              </a:solidFill>
            </a:endParaRPr>
          </a:p>
        </p:txBody>
      </p:sp>
      <p:sp>
        <p:nvSpPr>
          <p:cNvPr id="3" name="Content Placeholder 2">
            <a:extLst>
              <a:ext uri="{FF2B5EF4-FFF2-40B4-BE49-F238E27FC236}">
                <a16:creationId xmlns="" xmlns:a16="http://schemas.microsoft.com/office/drawing/2014/main" id="{8D64CB02-56C5-4096-8716-5B544E9D593A}"/>
              </a:ext>
            </a:extLst>
          </p:cNvPr>
          <p:cNvSpPr>
            <a:spLocks noGrp="1"/>
          </p:cNvSpPr>
          <p:nvPr>
            <p:ph idx="1"/>
          </p:nvPr>
        </p:nvSpPr>
        <p:spPr/>
        <p:txBody>
          <a:bodyPr/>
          <a:lstStyle/>
          <a:p>
            <a:pPr marL="0" indent="0">
              <a:buNone/>
            </a:pPr>
            <a:r>
              <a:rPr lang="en-US" sz="2400" dirty="0"/>
              <a:t>class A:</a:t>
            </a:r>
          </a:p>
          <a:p>
            <a:pPr marL="0" indent="0">
              <a:buNone/>
            </a:pPr>
            <a:r>
              <a:rPr lang="en-US" sz="2400" dirty="0"/>
              <a:t>   def __</a:t>
            </a:r>
            <a:r>
              <a:rPr lang="en-US" sz="2400" dirty="0" err="1"/>
              <a:t>init</a:t>
            </a:r>
            <a:r>
              <a:rPr lang="en-US" sz="2400" dirty="0"/>
              <a:t>__(self):</a:t>
            </a:r>
          </a:p>
          <a:p>
            <a:pPr marL="0" indent="0">
              <a:buNone/>
            </a:pPr>
            <a:r>
              <a:rPr lang="en-US" sz="2400" dirty="0"/>
              <a:t>       print("super class A constructor")</a:t>
            </a:r>
          </a:p>
          <a:p>
            <a:pPr marL="0" indent="0">
              <a:buNone/>
            </a:pPr>
            <a:r>
              <a:rPr lang="en-US" sz="2400" dirty="0"/>
              <a:t>class B(A):</a:t>
            </a:r>
          </a:p>
          <a:p>
            <a:pPr marL="0" indent="0">
              <a:buNone/>
            </a:pPr>
            <a:r>
              <a:rPr lang="en-US" sz="2400" dirty="0"/>
              <a:t>   def __</a:t>
            </a:r>
            <a:r>
              <a:rPr lang="en-US" sz="2400" dirty="0" err="1"/>
              <a:t>init</a:t>
            </a:r>
            <a:r>
              <a:rPr lang="en-US" sz="2400" dirty="0"/>
              <a:t>__(self):</a:t>
            </a:r>
          </a:p>
          <a:p>
            <a:pPr marL="0" indent="0">
              <a:buNone/>
            </a:pPr>
            <a:r>
              <a:rPr lang="en-US" sz="2400" dirty="0"/>
              <a:t>       print("Child class B constructor")</a:t>
            </a:r>
          </a:p>
          <a:p>
            <a:pPr marL="0" indent="0">
              <a:buNone/>
            </a:pPr>
            <a:r>
              <a:rPr lang="en-US" sz="2400" dirty="0"/>
              <a:t>       </a:t>
            </a:r>
            <a:r>
              <a:rPr lang="en-US" sz="2400" dirty="0">
                <a:solidFill>
                  <a:srgbClr val="FF0000"/>
                </a:solidFill>
              </a:rPr>
              <a:t>super().__</a:t>
            </a:r>
            <a:r>
              <a:rPr lang="en-US" sz="2400" dirty="0" err="1">
                <a:solidFill>
                  <a:srgbClr val="FF0000"/>
                </a:solidFill>
              </a:rPr>
              <a:t>init</a:t>
            </a:r>
            <a:r>
              <a:rPr lang="en-US" sz="2400" dirty="0">
                <a:solidFill>
                  <a:srgbClr val="FF0000"/>
                </a:solidFill>
              </a:rPr>
              <a:t>__()</a:t>
            </a:r>
          </a:p>
          <a:p>
            <a:pPr marL="0" indent="0">
              <a:buNone/>
            </a:pPr>
            <a:r>
              <a:rPr lang="en-US" sz="2400" dirty="0"/>
              <a:t>  </a:t>
            </a:r>
          </a:p>
          <a:p>
            <a:pPr marL="0" indent="0">
              <a:buNone/>
            </a:pPr>
            <a:r>
              <a:rPr lang="en-US" sz="2400" dirty="0"/>
              <a:t>b=B()</a:t>
            </a:r>
          </a:p>
          <a:p>
            <a:pPr marL="0" indent="0">
              <a:buNone/>
            </a:pPr>
            <a:endParaRPr lang="en-US" sz="2400" dirty="0"/>
          </a:p>
        </p:txBody>
      </p:sp>
    </p:spTree>
    <p:extLst>
      <p:ext uri="{BB962C8B-B14F-4D97-AF65-F5344CB8AC3E}">
        <p14:creationId xmlns:p14="http://schemas.microsoft.com/office/powerpoint/2010/main" val="1500746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8BF74-C613-41DE-A94B-A908F8FF2138}"/>
              </a:ext>
            </a:extLst>
          </p:cNvPr>
          <p:cNvSpPr>
            <a:spLocks noGrp="1"/>
          </p:cNvSpPr>
          <p:nvPr>
            <p:ph type="title" idx="4294967295"/>
          </p:nvPr>
        </p:nvSpPr>
        <p:spPr>
          <a:xfrm>
            <a:off x="0" y="274638"/>
            <a:ext cx="8229600" cy="1143000"/>
          </a:xfrm>
        </p:spPr>
        <p:txBody>
          <a:bodyPr/>
          <a:lstStyle/>
          <a:p>
            <a:r>
              <a:rPr lang="en-US" dirty="0"/>
              <a:t>Polymorphism</a:t>
            </a:r>
          </a:p>
        </p:txBody>
      </p:sp>
      <p:pic>
        <p:nvPicPr>
          <p:cNvPr id="7" name="Picture 6">
            <a:extLst>
              <a:ext uri="{FF2B5EF4-FFF2-40B4-BE49-F238E27FC236}">
                <a16:creationId xmlns="" xmlns:a16="http://schemas.microsoft.com/office/drawing/2014/main" id="{9C696499-4E8F-425F-A284-9DDF75072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523" y="1329715"/>
            <a:ext cx="1395880" cy="1946885"/>
          </a:xfrm>
          <a:prstGeom prst="rect">
            <a:avLst/>
          </a:prstGeom>
        </p:spPr>
      </p:pic>
      <p:sp>
        <p:nvSpPr>
          <p:cNvPr id="8" name="TextBox 7">
            <a:extLst>
              <a:ext uri="{FF2B5EF4-FFF2-40B4-BE49-F238E27FC236}">
                <a16:creationId xmlns="" xmlns:a16="http://schemas.microsoft.com/office/drawing/2014/main" id="{5A4B211F-241E-4D5B-95E7-07D22A37E9C2}"/>
              </a:ext>
            </a:extLst>
          </p:cNvPr>
          <p:cNvSpPr txBox="1"/>
          <p:nvPr/>
        </p:nvSpPr>
        <p:spPr>
          <a:xfrm>
            <a:off x="5410200" y="1828800"/>
            <a:ext cx="915635" cy="369332"/>
          </a:xfrm>
          <a:prstGeom prst="rect">
            <a:avLst/>
          </a:prstGeom>
          <a:noFill/>
        </p:spPr>
        <p:txBody>
          <a:bodyPr wrap="none" rtlCol="0">
            <a:spAutoFit/>
          </a:bodyPr>
          <a:lstStyle/>
          <a:p>
            <a:r>
              <a:rPr lang="en-US" dirty="0"/>
              <a:t>Person</a:t>
            </a:r>
          </a:p>
        </p:txBody>
      </p:sp>
      <p:pic>
        <p:nvPicPr>
          <p:cNvPr id="10" name="Picture 9">
            <a:extLst>
              <a:ext uri="{FF2B5EF4-FFF2-40B4-BE49-F238E27FC236}">
                <a16:creationId xmlns="" xmlns:a16="http://schemas.microsoft.com/office/drawing/2014/main" id="{9CCF404B-AE1E-4AE5-90CF-A788DAE96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429000"/>
            <a:ext cx="1438353" cy="1695450"/>
          </a:xfrm>
          <a:prstGeom prst="rect">
            <a:avLst/>
          </a:prstGeom>
        </p:spPr>
      </p:pic>
      <p:sp>
        <p:nvSpPr>
          <p:cNvPr id="11" name="TextBox 10">
            <a:extLst>
              <a:ext uri="{FF2B5EF4-FFF2-40B4-BE49-F238E27FC236}">
                <a16:creationId xmlns="" xmlns:a16="http://schemas.microsoft.com/office/drawing/2014/main" id="{3D357169-B990-4BF0-8851-7E055497C96B}"/>
              </a:ext>
            </a:extLst>
          </p:cNvPr>
          <p:cNvSpPr txBox="1"/>
          <p:nvPr/>
        </p:nvSpPr>
        <p:spPr>
          <a:xfrm>
            <a:off x="1600200" y="3059668"/>
            <a:ext cx="1005468" cy="369332"/>
          </a:xfrm>
          <a:prstGeom prst="rect">
            <a:avLst/>
          </a:prstGeom>
          <a:noFill/>
        </p:spPr>
        <p:txBody>
          <a:bodyPr wrap="none" rtlCol="0">
            <a:spAutoFit/>
          </a:bodyPr>
          <a:lstStyle/>
          <a:p>
            <a:r>
              <a:rPr lang="en-US" dirty="0"/>
              <a:t>Teacher</a:t>
            </a:r>
          </a:p>
        </p:txBody>
      </p:sp>
      <p:pic>
        <p:nvPicPr>
          <p:cNvPr id="13" name="Picture 12">
            <a:extLst>
              <a:ext uri="{FF2B5EF4-FFF2-40B4-BE49-F238E27FC236}">
                <a16:creationId xmlns="" xmlns:a16="http://schemas.microsoft.com/office/drawing/2014/main" id="{9260FE3E-3258-49BB-95F0-F9633B510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415" y="3280117"/>
            <a:ext cx="1052964" cy="1695450"/>
          </a:xfrm>
          <a:prstGeom prst="rect">
            <a:avLst/>
          </a:prstGeom>
        </p:spPr>
      </p:pic>
      <p:sp>
        <p:nvSpPr>
          <p:cNvPr id="14" name="TextBox 13">
            <a:extLst>
              <a:ext uri="{FF2B5EF4-FFF2-40B4-BE49-F238E27FC236}">
                <a16:creationId xmlns="" xmlns:a16="http://schemas.microsoft.com/office/drawing/2014/main" id="{0C685739-12AC-4E55-A897-A10501051B49}"/>
              </a:ext>
            </a:extLst>
          </p:cNvPr>
          <p:cNvSpPr txBox="1"/>
          <p:nvPr/>
        </p:nvSpPr>
        <p:spPr>
          <a:xfrm>
            <a:off x="6531300" y="2819400"/>
            <a:ext cx="1005468" cy="369332"/>
          </a:xfrm>
          <a:prstGeom prst="rect">
            <a:avLst/>
          </a:prstGeom>
          <a:noFill/>
        </p:spPr>
        <p:txBody>
          <a:bodyPr wrap="square" rtlCol="0">
            <a:spAutoFit/>
          </a:bodyPr>
          <a:lstStyle/>
          <a:p>
            <a:r>
              <a:rPr lang="en-US" dirty="0"/>
              <a:t>Father</a:t>
            </a:r>
          </a:p>
        </p:txBody>
      </p:sp>
      <p:cxnSp>
        <p:nvCxnSpPr>
          <p:cNvPr id="16" name="Straight Arrow Connector 15">
            <a:extLst>
              <a:ext uri="{FF2B5EF4-FFF2-40B4-BE49-F238E27FC236}">
                <a16:creationId xmlns="" xmlns:a16="http://schemas.microsoft.com/office/drawing/2014/main" id="{E5F9A166-69CC-4DD8-9175-C554C8CF74CC}"/>
              </a:ext>
            </a:extLst>
          </p:cNvPr>
          <p:cNvCxnSpPr>
            <a:cxnSpLocks/>
          </p:cNvCxnSpPr>
          <p:nvPr/>
        </p:nvCxnSpPr>
        <p:spPr>
          <a:xfrm flipH="1">
            <a:off x="3038553" y="2198132"/>
            <a:ext cx="1304848" cy="1230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 xmlns:a16="http://schemas.microsoft.com/office/drawing/2014/main" id="{6EC168A6-8C3C-4932-A1D0-6192E024FD79}"/>
              </a:ext>
            </a:extLst>
          </p:cNvPr>
          <p:cNvCxnSpPr>
            <a:endCxn id="14" idx="1"/>
          </p:cNvCxnSpPr>
          <p:nvPr/>
        </p:nvCxnSpPr>
        <p:spPr>
          <a:xfrm>
            <a:off x="5410200" y="2198132"/>
            <a:ext cx="1121100" cy="805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 xmlns:a16="http://schemas.microsoft.com/office/drawing/2014/main" id="{4C577441-0923-4CBD-BD94-127F20125487}"/>
              </a:ext>
            </a:extLst>
          </p:cNvPr>
          <p:cNvSpPr txBox="1"/>
          <p:nvPr/>
        </p:nvSpPr>
        <p:spPr>
          <a:xfrm>
            <a:off x="304800" y="5287962"/>
            <a:ext cx="8797434" cy="923330"/>
          </a:xfrm>
          <a:prstGeom prst="rect">
            <a:avLst/>
          </a:prstGeom>
          <a:noFill/>
        </p:spPr>
        <p:txBody>
          <a:bodyPr wrap="square" rtlCol="0">
            <a:spAutoFit/>
          </a:bodyPr>
          <a:lstStyle/>
          <a:p>
            <a:r>
              <a:rPr lang="en-US" dirty="0"/>
              <a:t>Polymorphism is made from 2 words – ‘</a:t>
            </a:r>
            <a:r>
              <a:rPr lang="en-US" b="1" dirty="0"/>
              <a:t>poly</a:t>
            </a:r>
            <a:r>
              <a:rPr lang="en-US" dirty="0"/>
              <a:t>‘ and ‘</a:t>
            </a:r>
            <a:r>
              <a:rPr lang="en-US" b="1" dirty="0"/>
              <a:t>morphs</a:t>
            </a:r>
            <a:r>
              <a:rPr lang="en-US" dirty="0"/>
              <a:t>.’ The word ‘poly’ means </a:t>
            </a:r>
          </a:p>
          <a:p>
            <a:r>
              <a:rPr lang="en-US" dirty="0"/>
              <a:t>‘many’ and ‘morphs’ means ‘many forms.’ To put it simply, polymorphism allows us to do the same activity in a variety of ways.</a:t>
            </a:r>
          </a:p>
        </p:txBody>
      </p:sp>
    </p:spTree>
    <p:extLst>
      <p:ext uri="{BB962C8B-B14F-4D97-AF65-F5344CB8AC3E}">
        <p14:creationId xmlns:p14="http://schemas.microsoft.com/office/powerpoint/2010/main" val="2420036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B6089-4158-4C39-BEA2-3230258F23CA}"/>
              </a:ext>
            </a:extLst>
          </p:cNvPr>
          <p:cNvSpPr>
            <a:spLocks noGrp="1"/>
          </p:cNvSpPr>
          <p:nvPr>
            <p:ph type="title"/>
          </p:nvPr>
        </p:nvSpPr>
        <p:spPr/>
        <p:txBody>
          <a:bodyPr/>
          <a:lstStyle/>
          <a:p>
            <a:pPr algn="l"/>
            <a:r>
              <a:rPr lang="en-US" dirty="0"/>
              <a:t>Class</a:t>
            </a:r>
          </a:p>
        </p:txBody>
      </p:sp>
      <p:sp>
        <p:nvSpPr>
          <p:cNvPr id="3" name="Content Placeholder 2">
            <a:extLst>
              <a:ext uri="{FF2B5EF4-FFF2-40B4-BE49-F238E27FC236}">
                <a16:creationId xmlns="" xmlns:a16="http://schemas.microsoft.com/office/drawing/2014/main" id="{DF76AFC2-6CC6-4E31-86B5-D1EDDDF3298D}"/>
              </a:ext>
            </a:extLst>
          </p:cNvPr>
          <p:cNvSpPr>
            <a:spLocks noGrp="1"/>
          </p:cNvSpPr>
          <p:nvPr>
            <p:ph idx="1"/>
          </p:nvPr>
        </p:nvSpPr>
        <p:spPr>
          <a:xfrm>
            <a:off x="457200" y="1219200"/>
            <a:ext cx="4876800" cy="4906963"/>
          </a:xfrm>
        </p:spPr>
        <p:txBody>
          <a:bodyPr/>
          <a:lstStyle/>
          <a:p>
            <a:pPr marL="0" indent="0" algn="just">
              <a:buNone/>
            </a:pPr>
            <a:r>
              <a:rPr lang="en-US" dirty="0"/>
              <a:t>Class is a collection of similar types of objects.</a:t>
            </a:r>
          </a:p>
          <a:p>
            <a:pPr marL="0" indent="0" algn="just">
              <a:buNone/>
            </a:pPr>
            <a:r>
              <a:rPr lang="en-US" dirty="0"/>
              <a:t>For example: Fruits is class of mango, apple , orange etc.</a:t>
            </a:r>
          </a:p>
          <a:p>
            <a:pPr marL="0" indent="0">
              <a:buNone/>
            </a:pPr>
            <a:endParaRPr lang="en-US" dirty="0"/>
          </a:p>
        </p:txBody>
      </p:sp>
      <p:pic>
        <p:nvPicPr>
          <p:cNvPr id="5" name="Picture 4">
            <a:extLst>
              <a:ext uri="{FF2B5EF4-FFF2-40B4-BE49-F238E27FC236}">
                <a16:creationId xmlns="" xmlns:a16="http://schemas.microsoft.com/office/drawing/2014/main" id="{A748A3C9-95E4-4022-987D-0F06EC623A03}"/>
              </a:ext>
            </a:extLst>
          </p:cNvPr>
          <p:cNvPicPr>
            <a:picLocks noChangeAspect="1"/>
          </p:cNvPicPr>
          <p:nvPr/>
        </p:nvPicPr>
        <p:blipFill>
          <a:blip r:embed="rId2"/>
          <a:stretch>
            <a:fillRect/>
          </a:stretch>
        </p:blipFill>
        <p:spPr>
          <a:xfrm>
            <a:off x="3200400" y="3962400"/>
            <a:ext cx="3375319" cy="1914525"/>
          </a:xfrm>
          <a:prstGeom prst="rect">
            <a:avLst/>
          </a:prstGeom>
        </p:spPr>
      </p:pic>
      <p:cxnSp>
        <p:nvCxnSpPr>
          <p:cNvPr id="7" name="Straight Arrow Connector 6">
            <a:extLst>
              <a:ext uri="{FF2B5EF4-FFF2-40B4-BE49-F238E27FC236}">
                <a16:creationId xmlns="" xmlns:a16="http://schemas.microsoft.com/office/drawing/2014/main" id="{B6075F39-5729-4859-8101-BC9BAEAC83AE}"/>
              </a:ext>
            </a:extLst>
          </p:cNvPr>
          <p:cNvCxnSpPr/>
          <p:nvPr/>
        </p:nvCxnSpPr>
        <p:spPr>
          <a:xfrm flipV="1">
            <a:off x="5638800" y="2514600"/>
            <a:ext cx="1524000" cy="144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DC230329-A799-4FBA-A006-90C684D02882}"/>
              </a:ext>
            </a:extLst>
          </p:cNvPr>
          <p:cNvSpPr txBox="1"/>
          <p:nvPr/>
        </p:nvSpPr>
        <p:spPr>
          <a:xfrm>
            <a:off x="7160302" y="1868269"/>
            <a:ext cx="1266693" cy="646331"/>
          </a:xfrm>
          <a:prstGeom prst="rect">
            <a:avLst/>
          </a:prstGeom>
          <a:noFill/>
        </p:spPr>
        <p:txBody>
          <a:bodyPr wrap="none" rtlCol="0">
            <a:spAutoFit/>
          </a:bodyPr>
          <a:lstStyle/>
          <a:p>
            <a:r>
              <a:rPr lang="en-US" sz="3600" b="1" dirty="0">
                <a:solidFill>
                  <a:srgbClr val="FF0000"/>
                </a:solidFill>
              </a:rPr>
              <a:t>Fruits</a:t>
            </a:r>
          </a:p>
        </p:txBody>
      </p:sp>
    </p:spTree>
    <p:extLst>
      <p:ext uri="{BB962C8B-B14F-4D97-AF65-F5344CB8AC3E}">
        <p14:creationId xmlns:p14="http://schemas.microsoft.com/office/powerpoint/2010/main" val="185595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E2351112-A344-496F-9F19-C1B631694B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409645"/>
            <a:ext cx="2438400" cy="2438400"/>
          </a:xfrm>
        </p:spPr>
      </p:pic>
      <p:pic>
        <p:nvPicPr>
          <p:cNvPr id="1026" name="Picture 2" descr="How to connect laptop to TV, projectors using VGA cable">
            <a:extLst>
              <a:ext uri="{FF2B5EF4-FFF2-40B4-BE49-F238E27FC236}">
                <a16:creationId xmlns="" xmlns:a16="http://schemas.microsoft.com/office/drawing/2014/main" id="{99AAF7B8-CE3B-417D-8491-798FF44C3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589" y="448279"/>
            <a:ext cx="3329599" cy="2361133"/>
          </a:xfrm>
          <a:prstGeom prst="rect">
            <a:avLst/>
          </a:prstGeom>
          <a:noFill/>
        </p:spPr>
      </p:pic>
      <p:pic>
        <p:nvPicPr>
          <p:cNvPr id="3" name="Picture 2">
            <a:extLst>
              <a:ext uri="{FF2B5EF4-FFF2-40B4-BE49-F238E27FC236}">
                <a16:creationId xmlns="" xmlns:a16="http://schemas.microsoft.com/office/drawing/2014/main" id="{FE1A16ED-DDF8-43AC-9F5C-55C4F26A8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7" y="2848045"/>
            <a:ext cx="3329599" cy="2361134"/>
          </a:xfrm>
          <a:prstGeom prst="rect">
            <a:avLst/>
          </a:prstGeom>
        </p:spPr>
      </p:pic>
      <p:pic>
        <p:nvPicPr>
          <p:cNvPr id="2050" name="Picture 2" descr="Projector Calculator and Troubleshooting Guide">
            <a:extLst>
              <a:ext uri="{FF2B5EF4-FFF2-40B4-BE49-F238E27FC236}">
                <a16:creationId xmlns="" xmlns:a16="http://schemas.microsoft.com/office/drawing/2014/main" id="{3693BA3B-DCFD-4990-BD9B-067921DAD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6608" y="2749999"/>
            <a:ext cx="3281580" cy="2155707"/>
          </a:xfrm>
          <a:prstGeom prst="rect">
            <a:avLst/>
          </a:prstGeom>
          <a:noFill/>
        </p:spPr>
      </p:pic>
      <p:pic>
        <p:nvPicPr>
          <p:cNvPr id="3074" name="Picture 2" descr="How to Connect Projector to Laptop Without VGA Port - HomeTheaterABC.com">
            <a:extLst>
              <a:ext uri="{FF2B5EF4-FFF2-40B4-BE49-F238E27FC236}">
                <a16:creationId xmlns="" xmlns:a16="http://schemas.microsoft.com/office/drawing/2014/main" id="{13B18BFD-6173-4583-82DE-5C349B023E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961828"/>
            <a:ext cx="4038600" cy="1896172"/>
          </a:xfrm>
          <a:prstGeom prst="rect">
            <a:avLst/>
          </a:prstGeom>
          <a:noFill/>
        </p:spPr>
      </p:pic>
      <p:pic>
        <p:nvPicPr>
          <p:cNvPr id="4" name="Picture 3">
            <a:extLst>
              <a:ext uri="{FF2B5EF4-FFF2-40B4-BE49-F238E27FC236}">
                <a16:creationId xmlns="" xmlns:a16="http://schemas.microsoft.com/office/drawing/2014/main" id="{C54E12B7-FB9A-4530-B776-373F0C35AD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0174" y="2057400"/>
            <a:ext cx="2113604" cy="2155708"/>
          </a:xfrm>
          <a:prstGeom prst="rect">
            <a:avLst/>
          </a:prstGeom>
        </p:spPr>
      </p:pic>
    </p:spTree>
    <p:extLst>
      <p:ext uri="{BB962C8B-B14F-4D97-AF65-F5344CB8AC3E}">
        <p14:creationId xmlns:p14="http://schemas.microsoft.com/office/powerpoint/2010/main" val="1209590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654DA2A-3DDF-4998-9FB0-E6CE7F4E118F}"/>
              </a:ext>
            </a:extLst>
          </p:cNvPr>
          <p:cNvPicPr>
            <a:picLocks noChangeAspect="1"/>
          </p:cNvPicPr>
          <p:nvPr/>
        </p:nvPicPr>
        <p:blipFill>
          <a:blip r:embed="rId2"/>
          <a:stretch>
            <a:fillRect/>
          </a:stretch>
        </p:blipFill>
        <p:spPr>
          <a:xfrm>
            <a:off x="42862" y="938212"/>
            <a:ext cx="9058275" cy="4981575"/>
          </a:xfrm>
          <a:prstGeom prst="rect">
            <a:avLst/>
          </a:prstGeom>
        </p:spPr>
      </p:pic>
      <p:sp>
        <p:nvSpPr>
          <p:cNvPr id="3" name="TextBox 2">
            <a:extLst>
              <a:ext uri="{FF2B5EF4-FFF2-40B4-BE49-F238E27FC236}">
                <a16:creationId xmlns="" xmlns:a16="http://schemas.microsoft.com/office/drawing/2014/main" id="{33E354FE-546A-42A4-9A25-2AFB421694B7}"/>
              </a:ext>
            </a:extLst>
          </p:cNvPr>
          <p:cNvSpPr txBox="1"/>
          <p:nvPr/>
        </p:nvSpPr>
        <p:spPr>
          <a:xfrm>
            <a:off x="1524000" y="457200"/>
            <a:ext cx="3313728" cy="461665"/>
          </a:xfrm>
          <a:prstGeom prst="rect">
            <a:avLst/>
          </a:prstGeom>
          <a:noFill/>
        </p:spPr>
        <p:txBody>
          <a:bodyPr wrap="none" rtlCol="0">
            <a:spAutoFit/>
          </a:bodyPr>
          <a:lstStyle/>
          <a:p>
            <a:r>
              <a:rPr lang="en-US" sz="2400" b="1" i="1" dirty="0">
                <a:solidFill>
                  <a:srgbClr val="FF0000"/>
                </a:solidFill>
              </a:rPr>
              <a:t>Polymorphism types:</a:t>
            </a:r>
          </a:p>
        </p:txBody>
      </p:sp>
    </p:spTree>
    <p:extLst>
      <p:ext uri="{BB962C8B-B14F-4D97-AF65-F5344CB8AC3E}">
        <p14:creationId xmlns:p14="http://schemas.microsoft.com/office/powerpoint/2010/main" val="759081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Method overloading in Python</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Method overloading can be achieved in python by using one method with different number of arguments.</a:t>
            </a:r>
          </a:p>
          <a:p>
            <a:r>
              <a:rPr lang="en-US" dirty="0" smtClean="0"/>
              <a:t>In other programing languages like java we have more than one method definition for the same method name to achieve it.</a:t>
            </a:r>
            <a:endParaRPr lang="en-US" dirty="0"/>
          </a:p>
        </p:txBody>
      </p:sp>
    </p:spTree>
    <p:extLst>
      <p:ext uri="{BB962C8B-B14F-4D97-AF65-F5344CB8AC3E}">
        <p14:creationId xmlns:p14="http://schemas.microsoft.com/office/powerpoint/2010/main" val="2426999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Method overloading</a:t>
            </a:r>
            <a:r>
              <a:rPr lang="en-US" dirty="0" smtClean="0"/>
              <a:t>:-</a:t>
            </a:r>
            <a:r>
              <a:rPr lang="en-US" sz="2800" dirty="0" smtClean="0"/>
              <a:t>it will consider only last defined method</a:t>
            </a:r>
            <a:endParaRPr lang="en-US" sz="2800" dirty="0"/>
          </a:p>
        </p:txBody>
      </p:sp>
      <p:sp>
        <p:nvSpPr>
          <p:cNvPr id="3" name="Content Placeholder 2"/>
          <p:cNvSpPr>
            <a:spLocks noGrp="1"/>
          </p:cNvSpPr>
          <p:nvPr>
            <p:ph idx="1"/>
          </p:nvPr>
        </p:nvSpPr>
        <p:spPr/>
        <p:txBody>
          <a:bodyPr/>
          <a:lstStyle/>
          <a:p>
            <a:r>
              <a:rPr lang="en-US" dirty="0" smtClean="0"/>
              <a:t>class collect:</a:t>
            </a:r>
          </a:p>
          <a:p>
            <a:pPr marL="457200" lvl="1" indent="0">
              <a:buNone/>
            </a:pPr>
            <a:r>
              <a:rPr lang="en-US" dirty="0" smtClean="0"/>
              <a:t>        </a:t>
            </a:r>
            <a:r>
              <a:rPr lang="en-US" dirty="0" err="1" smtClean="0"/>
              <a:t>def</a:t>
            </a:r>
            <a:r>
              <a:rPr lang="en-US" dirty="0" smtClean="0"/>
              <a:t> add(</a:t>
            </a:r>
            <a:r>
              <a:rPr lang="en-US" dirty="0" err="1" smtClean="0"/>
              <a:t>self,a,b</a:t>
            </a:r>
            <a:r>
              <a:rPr lang="en-US" dirty="0" smtClean="0"/>
              <a:t>):</a:t>
            </a:r>
          </a:p>
          <a:p>
            <a:pPr marL="457200" lvl="1" indent="0">
              <a:buNone/>
            </a:pPr>
            <a:r>
              <a:rPr lang="en-US" dirty="0" smtClean="0"/>
              <a:t>             print(“sum is:” </a:t>
            </a:r>
            <a:r>
              <a:rPr lang="en-US" dirty="0" err="1" smtClean="0"/>
              <a:t>a+b</a:t>
            </a:r>
            <a:r>
              <a:rPr lang="en-US" dirty="0" smtClean="0"/>
              <a:t>)</a:t>
            </a:r>
          </a:p>
          <a:p>
            <a:pPr marL="457200" lvl="1" indent="0">
              <a:buNone/>
            </a:pPr>
            <a:r>
              <a:rPr lang="en-US" dirty="0" smtClean="0"/>
              <a:t>        </a:t>
            </a:r>
            <a:r>
              <a:rPr lang="en-US" dirty="0" err="1" smtClean="0"/>
              <a:t>def</a:t>
            </a:r>
            <a:r>
              <a:rPr lang="en-US" dirty="0" smtClean="0"/>
              <a:t> add(</a:t>
            </a:r>
            <a:r>
              <a:rPr lang="en-US" dirty="0" err="1" smtClean="0"/>
              <a:t>self,a,b,c</a:t>
            </a:r>
            <a:r>
              <a:rPr lang="en-US" dirty="0" smtClean="0"/>
              <a:t>):</a:t>
            </a:r>
          </a:p>
          <a:p>
            <a:pPr marL="457200" lvl="1" indent="0">
              <a:buNone/>
            </a:pPr>
            <a:r>
              <a:rPr lang="en-US" dirty="0" smtClean="0"/>
              <a:t>             print(“sum is:” a + b + c)</a:t>
            </a:r>
          </a:p>
          <a:p>
            <a:pPr marL="457200" lvl="1" indent="0">
              <a:buNone/>
            </a:pPr>
            <a:r>
              <a:rPr lang="en-US" dirty="0" err="1"/>
              <a:t>o</a:t>
            </a:r>
            <a:r>
              <a:rPr lang="en-US" dirty="0" err="1" smtClean="0"/>
              <a:t>bj</a:t>
            </a:r>
            <a:r>
              <a:rPr lang="en-US" dirty="0" smtClean="0"/>
              <a:t>=collect():</a:t>
            </a:r>
          </a:p>
          <a:p>
            <a:pPr marL="457200" lvl="1" indent="0">
              <a:buNone/>
            </a:pPr>
            <a:r>
              <a:rPr lang="en-US" dirty="0" err="1" smtClean="0"/>
              <a:t>obj.add</a:t>
            </a:r>
            <a:r>
              <a:rPr lang="en-US" dirty="0" smtClean="0"/>
              <a:t>(1,2,3)		output:-</a:t>
            </a:r>
          </a:p>
          <a:p>
            <a:pPr marL="457200" lvl="1" indent="0">
              <a:buNone/>
            </a:pPr>
            <a:r>
              <a:rPr lang="en-US" dirty="0" err="1" smtClean="0"/>
              <a:t>obj.add</a:t>
            </a:r>
            <a:r>
              <a:rPr lang="en-US" dirty="0" smtClean="0"/>
              <a:t>(1,2)</a:t>
            </a:r>
          </a:p>
        </p:txBody>
      </p:sp>
    </p:spTree>
    <p:extLst>
      <p:ext uri="{BB962C8B-B14F-4D97-AF65-F5344CB8AC3E}">
        <p14:creationId xmlns:p14="http://schemas.microsoft.com/office/powerpoint/2010/main" val="1855298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0000"/>
                </a:solidFill>
              </a:rPr>
              <a:t>Method overloading</a:t>
            </a:r>
            <a:endParaRPr lang="en-US" dirty="0">
              <a:solidFill>
                <a:srgbClr val="FF0000"/>
              </a:solidFill>
            </a:endParaRPr>
          </a:p>
        </p:txBody>
      </p:sp>
      <p:sp>
        <p:nvSpPr>
          <p:cNvPr id="3" name="Content Placeholder 2"/>
          <p:cNvSpPr>
            <a:spLocks noGrp="1"/>
          </p:cNvSpPr>
          <p:nvPr>
            <p:ph idx="1"/>
          </p:nvPr>
        </p:nvSpPr>
        <p:spPr/>
        <p:txBody>
          <a:bodyPr/>
          <a:lstStyle/>
          <a:p>
            <a:r>
              <a:rPr lang="en-US" sz="2400" dirty="0"/>
              <a:t>class </a:t>
            </a:r>
            <a:r>
              <a:rPr lang="en-US" sz="2400" dirty="0" err="1"/>
              <a:t>cal</a:t>
            </a:r>
            <a:r>
              <a:rPr lang="en-US" sz="2400" dirty="0"/>
              <a:t>:</a:t>
            </a:r>
          </a:p>
          <a:p>
            <a:r>
              <a:rPr lang="en-US" sz="2400" dirty="0"/>
              <a:t>    </a:t>
            </a:r>
            <a:r>
              <a:rPr lang="en-US" sz="2400" dirty="0" err="1"/>
              <a:t>def</a:t>
            </a:r>
            <a:r>
              <a:rPr lang="en-US" sz="2400" dirty="0"/>
              <a:t> area(</a:t>
            </a:r>
            <a:r>
              <a:rPr lang="en-US" sz="2400" dirty="0" err="1"/>
              <a:t>self,x</a:t>
            </a:r>
            <a:r>
              <a:rPr lang="en-US" sz="2400" dirty="0"/>
              <a:t>=</a:t>
            </a:r>
            <a:r>
              <a:rPr lang="en-US" sz="2400" dirty="0" err="1"/>
              <a:t>None,y</a:t>
            </a:r>
            <a:r>
              <a:rPr lang="en-US" sz="2400" dirty="0"/>
              <a:t>=None):</a:t>
            </a:r>
          </a:p>
          <a:p>
            <a:r>
              <a:rPr lang="en-US" sz="2400" dirty="0"/>
              <a:t>        if x!=None and y!=None:</a:t>
            </a:r>
          </a:p>
          <a:p>
            <a:r>
              <a:rPr lang="en-US" sz="2400" dirty="0"/>
              <a:t>         return x * </a:t>
            </a:r>
            <a:r>
              <a:rPr lang="en-US" sz="2400" dirty="0" smtClean="0"/>
              <a:t>y</a:t>
            </a:r>
          </a:p>
          <a:p>
            <a:pPr marL="914400" lvl="2" indent="0">
              <a:buNone/>
            </a:pPr>
            <a:r>
              <a:rPr lang="en-US" dirty="0"/>
              <a:t> </a:t>
            </a:r>
            <a:r>
              <a:rPr lang="en-US" dirty="0" smtClean="0"/>
              <a:t>  </a:t>
            </a:r>
            <a:r>
              <a:rPr lang="en-US" dirty="0" smtClean="0"/>
              <a:t>else:</a:t>
            </a:r>
            <a:endParaRPr lang="en-US" dirty="0" smtClean="0"/>
          </a:p>
          <a:p>
            <a:pPr marL="914400" lvl="2" indent="0">
              <a:buNone/>
            </a:pPr>
            <a:r>
              <a:rPr lang="en-US" dirty="0" smtClean="0"/>
              <a:t>return </a:t>
            </a:r>
            <a:r>
              <a:rPr lang="en-US" dirty="0" smtClean="0"/>
              <a:t>x*x</a:t>
            </a:r>
            <a:endParaRPr lang="en-US" dirty="0"/>
          </a:p>
          <a:p>
            <a:pPr marL="0" indent="0">
              <a:buNone/>
            </a:pPr>
            <a:r>
              <a:rPr lang="en-US" dirty="0" smtClean="0"/>
              <a:t>    </a:t>
            </a:r>
            <a:r>
              <a:rPr lang="en-US" sz="2400" dirty="0" err="1" smtClean="0"/>
              <a:t>obj</a:t>
            </a:r>
            <a:r>
              <a:rPr lang="en-US" sz="2400" dirty="0" smtClean="0"/>
              <a:t>=</a:t>
            </a:r>
            <a:r>
              <a:rPr lang="en-US" sz="2400" dirty="0" err="1" smtClean="0"/>
              <a:t>cal</a:t>
            </a:r>
            <a:r>
              <a:rPr lang="en-US" sz="2400" dirty="0"/>
              <a:t>()</a:t>
            </a:r>
          </a:p>
          <a:p>
            <a:r>
              <a:rPr lang="en-US" sz="2400" dirty="0"/>
              <a:t>print(</a:t>
            </a:r>
            <a:r>
              <a:rPr lang="en-US" sz="2400" dirty="0" err="1"/>
              <a:t>obj.area</a:t>
            </a:r>
            <a:r>
              <a:rPr lang="en-US" sz="2400" dirty="0"/>
              <a:t>(2,2</a:t>
            </a:r>
            <a:r>
              <a:rPr lang="en-US" sz="2400" dirty="0" smtClean="0"/>
              <a:t>))		</a:t>
            </a:r>
            <a:r>
              <a:rPr lang="en-US" sz="2400" dirty="0" smtClean="0">
                <a:solidFill>
                  <a:srgbClr val="FF0000"/>
                </a:solidFill>
              </a:rPr>
              <a:t>output:-</a:t>
            </a:r>
            <a:endParaRPr lang="en-US" sz="2400" dirty="0">
              <a:solidFill>
                <a:srgbClr val="FF0000"/>
              </a:solidFill>
            </a:endParaRPr>
          </a:p>
          <a:p>
            <a:r>
              <a:rPr lang="en-US" sz="2400" dirty="0"/>
              <a:t>print(</a:t>
            </a:r>
            <a:r>
              <a:rPr lang="en-US" sz="2400" dirty="0" err="1"/>
              <a:t>obj.area</a:t>
            </a:r>
            <a:r>
              <a:rPr lang="en-US" sz="2400" dirty="0"/>
              <a:t>(4))</a:t>
            </a:r>
          </a:p>
          <a:p>
            <a:endParaRPr lang="en-US" dirty="0" smtClean="0"/>
          </a:p>
        </p:txBody>
      </p:sp>
    </p:spTree>
    <p:extLst>
      <p:ext uri="{BB962C8B-B14F-4D97-AF65-F5344CB8AC3E}">
        <p14:creationId xmlns:p14="http://schemas.microsoft.com/office/powerpoint/2010/main" val="3260277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4A1E813A-E5D5-4CB3-817D-41E0C36E01AA}"/>
              </a:ext>
            </a:extLst>
          </p:cNvPr>
          <p:cNvSpPr>
            <a:spLocks noGrp="1"/>
          </p:cNvSpPr>
          <p:nvPr>
            <p:ph idx="1"/>
          </p:nvPr>
        </p:nvSpPr>
        <p:spPr>
          <a:xfrm>
            <a:off x="457200" y="457200"/>
            <a:ext cx="8229600" cy="5668963"/>
          </a:xfrm>
        </p:spPr>
        <p:txBody>
          <a:bodyPr/>
          <a:lstStyle/>
          <a:p>
            <a:pPr marL="0" indent="0" algn="just">
              <a:buNone/>
            </a:pPr>
            <a:r>
              <a:rPr lang="en-US" sz="2800" dirty="0"/>
              <a:t>Polymorphism is supported in Python via method overriding and operator overloading. However, Python does not support method overloading.</a:t>
            </a:r>
          </a:p>
          <a:p>
            <a:pPr marL="0" indent="0" algn="just">
              <a:buNone/>
            </a:pPr>
            <a:r>
              <a:rPr lang="en-US" sz="2400" dirty="0"/>
              <a:t>Note: </a:t>
            </a:r>
            <a:r>
              <a:rPr lang="en-US" sz="2400" dirty="0">
                <a:solidFill>
                  <a:srgbClr val="FF0000"/>
                </a:solidFill>
              </a:rPr>
              <a:t>If we are trying to declare multiple methods with the same name and different number of arguments, then Python will always consider only the method which was last declared.</a:t>
            </a:r>
            <a:endParaRPr lang="en-US" sz="2000" dirty="0">
              <a:solidFill>
                <a:srgbClr val="FF0000"/>
              </a:solidFill>
            </a:endParaRPr>
          </a:p>
        </p:txBody>
      </p:sp>
      <p:sp>
        <p:nvSpPr>
          <p:cNvPr id="5" name="TextBox 4">
            <a:extLst>
              <a:ext uri="{FF2B5EF4-FFF2-40B4-BE49-F238E27FC236}">
                <a16:creationId xmlns="" xmlns:a16="http://schemas.microsoft.com/office/drawing/2014/main" id="{72FEE6AE-547A-4C0D-821B-531135B72BCD}"/>
              </a:ext>
            </a:extLst>
          </p:cNvPr>
          <p:cNvSpPr txBox="1"/>
          <p:nvPr/>
        </p:nvSpPr>
        <p:spPr>
          <a:xfrm>
            <a:off x="3505200" y="3657600"/>
            <a:ext cx="1531188" cy="369332"/>
          </a:xfrm>
          <a:prstGeom prst="rect">
            <a:avLst/>
          </a:prstGeom>
          <a:noFill/>
        </p:spPr>
        <p:txBody>
          <a:bodyPr wrap="none" rtlCol="0">
            <a:spAutoFit/>
          </a:bodyPr>
          <a:lstStyle/>
          <a:p>
            <a:r>
              <a:rPr lang="en-US" b="1" dirty="0">
                <a:solidFill>
                  <a:srgbClr val="FF0000"/>
                </a:solidFill>
              </a:rPr>
              <a:t>Overloading</a:t>
            </a:r>
          </a:p>
        </p:txBody>
      </p:sp>
      <p:cxnSp>
        <p:nvCxnSpPr>
          <p:cNvPr id="7" name="Straight Arrow Connector 6">
            <a:extLst>
              <a:ext uri="{FF2B5EF4-FFF2-40B4-BE49-F238E27FC236}">
                <a16:creationId xmlns="" xmlns:a16="http://schemas.microsoft.com/office/drawing/2014/main" id="{8B9CB9FF-1E26-4648-A74D-64D42FB05D00}"/>
              </a:ext>
            </a:extLst>
          </p:cNvPr>
          <p:cNvCxnSpPr/>
          <p:nvPr/>
        </p:nvCxnSpPr>
        <p:spPr>
          <a:xfrm flipH="1">
            <a:off x="3124200" y="4026932"/>
            <a:ext cx="914400" cy="849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 xmlns:a16="http://schemas.microsoft.com/office/drawing/2014/main" id="{6B4644CA-4B7B-4A66-81F7-30FDE5B71F98}"/>
              </a:ext>
            </a:extLst>
          </p:cNvPr>
          <p:cNvCxnSpPr/>
          <p:nvPr/>
        </p:nvCxnSpPr>
        <p:spPr>
          <a:xfrm>
            <a:off x="4038600" y="4026932"/>
            <a:ext cx="1219200" cy="773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 xmlns:a16="http://schemas.microsoft.com/office/drawing/2014/main" id="{40CDAE72-FBDC-43EC-9386-96442CB98B60}"/>
              </a:ext>
            </a:extLst>
          </p:cNvPr>
          <p:cNvSpPr txBox="1"/>
          <p:nvPr/>
        </p:nvSpPr>
        <p:spPr>
          <a:xfrm>
            <a:off x="2059932" y="4943966"/>
            <a:ext cx="2210862" cy="369332"/>
          </a:xfrm>
          <a:prstGeom prst="rect">
            <a:avLst/>
          </a:prstGeom>
          <a:noFill/>
        </p:spPr>
        <p:txBody>
          <a:bodyPr wrap="none" rtlCol="0">
            <a:spAutoFit/>
          </a:bodyPr>
          <a:lstStyle/>
          <a:p>
            <a:r>
              <a:rPr lang="en-US" dirty="0"/>
              <a:t>Method overloading</a:t>
            </a:r>
          </a:p>
        </p:txBody>
      </p:sp>
      <p:sp>
        <p:nvSpPr>
          <p:cNvPr id="11" name="TextBox 10">
            <a:extLst>
              <a:ext uri="{FF2B5EF4-FFF2-40B4-BE49-F238E27FC236}">
                <a16:creationId xmlns="" xmlns:a16="http://schemas.microsoft.com/office/drawing/2014/main" id="{3F13E013-9254-438E-99F0-9CCFE22CB703}"/>
              </a:ext>
            </a:extLst>
          </p:cNvPr>
          <p:cNvSpPr txBox="1"/>
          <p:nvPr/>
        </p:nvSpPr>
        <p:spPr>
          <a:xfrm>
            <a:off x="4980271" y="4876800"/>
            <a:ext cx="2351926" cy="369332"/>
          </a:xfrm>
          <a:prstGeom prst="rect">
            <a:avLst/>
          </a:prstGeom>
          <a:noFill/>
        </p:spPr>
        <p:txBody>
          <a:bodyPr wrap="none" rtlCol="0">
            <a:spAutoFit/>
          </a:bodyPr>
          <a:lstStyle/>
          <a:p>
            <a:r>
              <a:rPr lang="en-US" dirty="0"/>
              <a:t>Operator overloading</a:t>
            </a:r>
          </a:p>
        </p:txBody>
      </p:sp>
    </p:spTree>
    <p:extLst>
      <p:ext uri="{BB962C8B-B14F-4D97-AF65-F5344CB8AC3E}">
        <p14:creationId xmlns:p14="http://schemas.microsoft.com/office/powerpoint/2010/main" val="1181375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39D2E5-F0F4-4420-B7EC-57342C49E73B}"/>
              </a:ext>
            </a:extLst>
          </p:cNvPr>
          <p:cNvSpPr>
            <a:spLocks noGrp="1"/>
          </p:cNvSpPr>
          <p:nvPr>
            <p:ph type="title"/>
          </p:nvPr>
        </p:nvSpPr>
        <p:spPr/>
        <p:txBody>
          <a:bodyPr/>
          <a:lstStyle/>
          <a:p>
            <a:r>
              <a:rPr lang="en-US" dirty="0"/>
              <a:t>operator overloading.</a:t>
            </a:r>
          </a:p>
        </p:txBody>
      </p:sp>
      <p:sp>
        <p:nvSpPr>
          <p:cNvPr id="3" name="Content Placeholder 2">
            <a:extLst>
              <a:ext uri="{FF2B5EF4-FFF2-40B4-BE49-F238E27FC236}">
                <a16:creationId xmlns="" xmlns:a16="http://schemas.microsoft.com/office/drawing/2014/main" id="{A33438C3-ABCC-4B90-A12B-34FF67CF0366}"/>
              </a:ext>
            </a:extLst>
          </p:cNvPr>
          <p:cNvSpPr>
            <a:spLocks noGrp="1"/>
          </p:cNvSpPr>
          <p:nvPr>
            <p:ph idx="1"/>
          </p:nvPr>
        </p:nvSpPr>
        <p:spPr>
          <a:xfrm>
            <a:off x="457200" y="1390675"/>
            <a:ext cx="8229600" cy="4525963"/>
          </a:xfrm>
        </p:spPr>
        <p:txBody>
          <a:bodyPr/>
          <a:lstStyle/>
          <a:p>
            <a:pPr>
              <a:buFont typeface="Wingdings" panose="05000000000000000000" pitchFamily="2" charset="2"/>
              <a:buChar char="ü"/>
            </a:pPr>
            <a:r>
              <a:rPr lang="en-US" sz="2800" dirty="0"/>
              <a:t>If we use the same operator for multiple purposes, then it is nothing but operator overloading.</a:t>
            </a:r>
          </a:p>
          <a:p>
            <a:pPr>
              <a:buFont typeface="Wingdings" panose="05000000000000000000" pitchFamily="2" charset="2"/>
              <a:buChar char="ü"/>
            </a:pPr>
            <a:r>
              <a:rPr lang="en-US" dirty="0"/>
              <a:t>    </a:t>
            </a:r>
            <a:r>
              <a:rPr lang="en-US" sz="2800" dirty="0"/>
              <a:t>‘+’- addition operator can be used for Arithmetic addition and String concatenation as well</a:t>
            </a:r>
          </a:p>
          <a:p>
            <a:pPr>
              <a:buFont typeface="Wingdings" panose="05000000000000000000" pitchFamily="2" charset="2"/>
              <a:buChar char="ü"/>
            </a:pPr>
            <a:r>
              <a:rPr lang="en-US" sz="2800" dirty="0"/>
              <a:t>    * multiplication operator can be used for multiplication for numbers and repetition for strings, lists, tuples etc.</a:t>
            </a:r>
          </a:p>
          <a:p>
            <a:pPr marL="0" indent="0">
              <a:buNone/>
            </a:pPr>
            <a:endParaRPr lang="en-US" dirty="0"/>
          </a:p>
        </p:txBody>
      </p:sp>
    </p:spTree>
    <p:extLst>
      <p:ext uri="{BB962C8B-B14F-4D97-AF65-F5344CB8AC3E}">
        <p14:creationId xmlns:p14="http://schemas.microsoft.com/office/powerpoint/2010/main" val="786102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7D8996-BCA9-414A-BF8E-453CCED6E49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C2C11A78-FFFA-4D4A-ACA9-5DC85883743D}"/>
              </a:ext>
            </a:extLst>
          </p:cNvPr>
          <p:cNvSpPr>
            <a:spLocks noGrp="1"/>
          </p:cNvSpPr>
          <p:nvPr>
            <p:ph idx="1"/>
          </p:nvPr>
        </p:nvSpPr>
        <p:spPr/>
        <p:txBody>
          <a:bodyPr/>
          <a:lstStyle/>
          <a:p>
            <a:pPr marL="0" indent="0">
              <a:buNone/>
            </a:pPr>
            <a:r>
              <a:rPr lang="en-US" sz="2400" b="1" dirty="0">
                <a:solidFill>
                  <a:srgbClr val="FF0000"/>
                </a:solidFill>
              </a:rPr>
              <a:t>Operator overloading </a:t>
            </a:r>
            <a:r>
              <a:rPr lang="en-US" sz="2400" dirty="0"/>
              <a:t>is another type of polymorphism in which the same operator performs various operations depending on the operands. Python allows for operator overloading. </a:t>
            </a:r>
          </a:p>
          <a:p>
            <a:pPr marL="0" indent="0">
              <a:buNone/>
            </a:pPr>
            <a:r>
              <a:rPr lang="en-US" sz="2400" b="1" dirty="0"/>
              <a:t>Polymorphism in + operator:</a:t>
            </a:r>
          </a:p>
          <a:p>
            <a:pPr marL="0" indent="0">
              <a:buNone/>
            </a:pPr>
            <a:endParaRPr lang="en-US" sz="2400" dirty="0"/>
          </a:p>
        </p:txBody>
      </p:sp>
      <p:pic>
        <p:nvPicPr>
          <p:cNvPr id="4" name="Picture 3">
            <a:extLst>
              <a:ext uri="{FF2B5EF4-FFF2-40B4-BE49-F238E27FC236}">
                <a16:creationId xmlns="" xmlns:a16="http://schemas.microsoft.com/office/drawing/2014/main" id="{BFFF5D41-2D44-4269-AE8A-2D6379E429EB}"/>
              </a:ext>
            </a:extLst>
          </p:cNvPr>
          <p:cNvPicPr>
            <a:picLocks noChangeAspect="1"/>
          </p:cNvPicPr>
          <p:nvPr/>
        </p:nvPicPr>
        <p:blipFill>
          <a:blip r:embed="rId2"/>
          <a:stretch>
            <a:fillRect/>
          </a:stretch>
        </p:blipFill>
        <p:spPr>
          <a:xfrm>
            <a:off x="1524000" y="3276600"/>
            <a:ext cx="6324600" cy="3451976"/>
          </a:xfrm>
          <a:prstGeom prst="rect">
            <a:avLst/>
          </a:prstGeom>
        </p:spPr>
      </p:pic>
    </p:spTree>
    <p:extLst>
      <p:ext uri="{BB962C8B-B14F-4D97-AF65-F5344CB8AC3E}">
        <p14:creationId xmlns:p14="http://schemas.microsoft.com/office/powerpoint/2010/main" val="956280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A14D5B-17F2-4686-ABAE-68C62BABCE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369BAA14-8C69-48E6-8137-C71AA45862A2}"/>
              </a:ext>
            </a:extLst>
          </p:cNvPr>
          <p:cNvSpPr>
            <a:spLocks noGrp="1"/>
          </p:cNvSpPr>
          <p:nvPr>
            <p:ph idx="1"/>
          </p:nvPr>
        </p:nvSpPr>
        <p:spPr/>
        <p:txBody>
          <a:bodyPr/>
          <a:lstStyle/>
          <a:p>
            <a:pPr marL="0" indent="0">
              <a:buNone/>
            </a:pPr>
            <a:r>
              <a:rPr lang="en-US" sz="2800" b="1" dirty="0"/>
              <a:t>Polymorphism in * operator: </a:t>
            </a:r>
          </a:p>
          <a:p>
            <a:pPr marL="0" indent="0">
              <a:buNone/>
            </a:pPr>
            <a:endParaRPr lang="en-US" sz="2800" dirty="0"/>
          </a:p>
        </p:txBody>
      </p:sp>
      <p:pic>
        <p:nvPicPr>
          <p:cNvPr id="4" name="Picture 3">
            <a:extLst>
              <a:ext uri="{FF2B5EF4-FFF2-40B4-BE49-F238E27FC236}">
                <a16:creationId xmlns="" xmlns:a16="http://schemas.microsoft.com/office/drawing/2014/main" id="{586A453A-D235-4537-9490-14132DEB370E}"/>
              </a:ext>
            </a:extLst>
          </p:cNvPr>
          <p:cNvPicPr>
            <a:picLocks noChangeAspect="1"/>
          </p:cNvPicPr>
          <p:nvPr/>
        </p:nvPicPr>
        <p:blipFill>
          <a:blip r:embed="rId2"/>
          <a:stretch>
            <a:fillRect/>
          </a:stretch>
        </p:blipFill>
        <p:spPr>
          <a:xfrm>
            <a:off x="1447800" y="2208562"/>
            <a:ext cx="6172200" cy="2794500"/>
          </a:xfrm>
          <a:prstGeom prst="rect">
            <a:avLst/>
          </a:prstGeom>
        </p:spPr>
      </p:pic>
    </p:spTree>
    <p:extLst>
      <p:ext uri="{BB962C8B-B14F-4D97-AF65-F5344CB8AC3E}">
        <p14:creationId xmlns:p14="http://schemas.microsoft.com/office/powerpoint/2010/main" val="4193793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How to Overload the Operators in Python?</a:t>
            </a:r>
            <a:br>
              <a:rPr lang="en-US" sz="3600" dirty="0"/>
            </a:br>
            <a:endParaRPr lang="en-US" sz="3600" dirty="0"/>
          </a:p>
        </p:txBody>
      </p:sp>
      <p:sp>
        <p:nvSpPr>
          <p:cNvPr id="3" name="Content Placeholder 2"/>
          <p:cNvSpPr>
            <a:spLocks noGrp="1"/>
          </p:cNvSpPr>
          <p:nvPr>
            <p:ph idx="1"/>
          </p:nvPr>
        </p:nvSpPr>
        <p:spPr/>
        <p:txBody>
          <a:bodyPr/>
          <a:lstStyle/>
          <a:p>
            <a:pPr marL="0" indent="0" algn="just">
              <a:buNone/>
            </a:pPr>
            <a:r>
              <a:rPr lang="en-US" sz="2800" dirty="0"/>
              <a:t>Suppose the user has two objects which are the physical representation of a user-defined data type class. </a:t>
            </a:r>
          </a:p>
          <a:p>
            <a:pPr marL="0" indent="0" algn="just">
              <a:buNone/>
            </a:pPr>
            <a:r>
              <a:rPr lang="en-US" sz="2800" dirty="0"/>
              <a:t>The user has to add two objects using the "+" operator, and it gives an error. This is because the compiler does not know how to add two objects. </a:t>
            </a:r>
          </a:p>
          <a:p>
            <a:pPr marL="0" indent="0" algn="just">
              <a:buNone/>
            </a:pPr>
            <a:r>
              <a:rPr lang="en-US" sz="2800" dirty="0"/>
              <a:t>So, the user has to define the function for using the operator, and that process is known as "operator overloading".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 xmlns:a16="http://schemas.microsoft.com/office/drawing/2014/main" id="{20BF1EFE-4B30-405A-9D3A-CF8A0B5BD344}"/>
              </a:ext>
            </a:extLst>
          </p:cNvPr>
          <p:cNvSpPr>
            <a:spLocks noGrp="1"/>
          </p:cNvSpPr>
          <p:nvPr>
            <p:ph type="title"/>
          </p:nvPr>
        </p:nvSpPr>
        <p:spPr>
          <a:xfrm>
            <a:off x="457200" y="0"/>
            <a:ext cx="8229600" cy="1066800"/>
          </a:xfrm>
        </p:spPr>
        <p:txBody>
          <a:bodyPr/>
          <a:lstStyle/>
          <a:p>
            <a:pPr eaLnBrk="1" hangingPunct="1"/>
            <a:r>
              <a:rPr lang="en-US" altLang="en-US" b="1" i="1"/>
              <a:t>class in python</a:t>
            </a:r>
          </a:p>
        </p:txBody>
      </p:sp>
      <p:sp>
        <p:nvSpPr>
          <p:cNvPr id="3" name="Content Placeholder 2">
            <a:extLst>
              <a:ext uri="{FF2B5EF4-FFF2-40B4-BE49-F238E27FC236}">
                <a16:creationId xmlns="" xmlns:a16="http://schemas.microsoft.com/office/drawing/2014/main" id="{F6470A5B-C14A-4169-AAF8-DB4BB946F956}"/>
              </a:ext>
            </a:extLst>
          </p:cNvPr>
          <p:cNvSpPr>
            <a:spLocks noGrp="1"/>
          </p:cNvSpPr>
          <p:nvPr>
            <p:ph idx="1"/>
          </p:nvPr>
        </p:nvSpPr>
        <p:spPr>
          <a:xfrm>
            <a:off x="457200" y="914400"/>
            <a:ext cx="8229600" cy="5211763"/>
          </a:xfrm>
        </p:spPr>
        <p:txBody>
          <a:bodyPr rtlCol="0">
            <a:normAutofit fontScale="92500" lnSpcReduction="10000"/>
          </a:bodyPr>
          <a:lstStyle/>
          <a:p>
            <a:pPr algn="just" eaLnBrk="1" fontAlgn="auto" hangingPunct="1">
              <a:spcAft>
                <a:spcPts val="0"/>
              </a:spcAft>
              <a:buFont typeface="Arial" panose="020B0604020202020204" pitchFamily="34" charset="0"/>
              <a:buNone/>
              <a:defRPr/>
            </a:pPr>
            <a:r>
              <a:rPr lang="en-US" dirty="0">
                <a:solidFill>
                  <a:srgbClr val="FF0000"/>
                </a:solidFill>
              </a:rPr>
              <a:t>A class is a collection of attributes and methods. </a:t>
            </a:r>
          </a:p>
          <a:p>
            <a:pPr algn="just" eaLnBrk="1" fontAlgn="auto" hangingPunct="1">
              <a:spcAft>
                <a:spcPts val="0"/>
              </a:spcAft>
              <a:buFont typeface="Arial" panose="020B0604020202020204" pitchFamily="34" charset="0"/>
              <a:buNone/>
              <a:defRPr/>
            </a:pPr>
            <a:r>
              <a:rPr lang="en-US" dirty="0">
                <a:solidFill>
                  <a:srgbClr val="FF0000"/>
                </a:solidFill>
              </a:rPr>
              <a:t>Classes are created by keyword class.</a:t>
            </a:r>
          </a:p>
          <a:p>
            <a:pPr algn="just" eaLnBrk="1" fontAlgn="auto" hangingPunct="1">
              <a:spcAft>
                <a:spcPts val="0"/>
              </a:spcAft>
              <a:buFont typeface="Arial" panose="020B0604020202020204" pitchFamily="34" charset="0"/>
              <a:buNone/>
              <a:defRPr/>
            </a:pPr>
            <a:r>
              <a:rPr lang="en-US" dirty="0">
                <a:solidFill>
                  <a:srgbClr val="FF0000"/>
                </a:solidFill>
              </a:rPr>
              <a:t>Attributes are the variables that belong to a class.</a:t>
            </a:r>
          </a:p>
          <a:p>
            <a:pPr algn="just" eaLnBrk="1" fontAlgn="auto" hangingPunct="1">
              <a:spcAft>
                <a:spcPts val="0"/>
              </a:spcAft>
              <a:buFont typeface="Arial" panose="020B0604020202020204" pitchFamily="34" charset="0"/>
              <a:buNone/>
              <a:defRPr/>
            </a:pPr>
            <a:r>
              <a:rPr lang="en-US" dirty="0">
                <a:solidFill>
                  <a:srgbClr val="FF0000"/>
                </a:solidFill>
              </a:rPr>
              <a:t>Attributes are always public and can be accessed using the dot (.) operator.</a:t>
            </a:r>
          </a:p>
          <a:p>
            <a:pPr eaLnBrk="1" fontAlgn="auto" hangingPunct="1">
              <a:spcAft>
                <a:spcPts val="0"/>
              </a:spcAft>
              <a:buFont typeface="Arial" panose="020B0604020202020204" pitchFamily="34" charset="0"/>
              <a:buNone/>
              <a:defRPr/>
            </a:pPr>
            <a:r>
              <a:rPr lang="en-US" dirty="0"/>
              <a:t>Syntax:</a:t>
            </a:r>
          </a:p>
          <a:p>
            <a:pPr eaLnBrk="1" fontAlgn="auto" hangingPunct="1">
              <a:spcAft>
                <a:spcPts val="0"/>
              </a:spcAft>
              <a:buFont typeface="Arial" panose="020B0604020202020204" pitchFamily="34" charset="0"/>
              <a:buNone/>
              <a:defRPr/>
            </a:pPr>
            <a:r>
              <a:rPr lang="en-US" dirty="0"/>
              <a:t>class  class_name:</a:t>
            </a:r>
          </a:p>
          <a:p>
            <a:pPr eaLnBrk="1" fontAlgn="auto" hangingPunct="1">
              <a:spcAft>
                <a:spcPts val="0"/>
              </a:spcAft>
              <a:buFont typeface="Arial" panose="020B0604020202020204" pitchFamily="34" charset="0"/>
              <a:buNone/>
              <a:defRPr/>
            </a:pPr>
            <a:r>
              <a:rPr lang="en-US" dirty="0"/>
              <a:t> 	data_members</a:t>
            </a:r>
          </a:p>
          <a:p>
            <a:pPr eaLnBrk="1" fontAlgn="auto" hangingPunct="1">
              <a:spcAft>
                <a:spcPts val="0"/>
              </a:spcAft>
              <a:buFont typeface="Arial" panose="020B0604020202020204" pitchFamily="34" charset="0"/>
              <a:buNone/>
              <a:defRPr/>
            </a:pPr>
            <a:r>
              <a:rPr lang="en-US" dirty="0"/>
              <a:t>    methods</a:t>
            </a:r>
          </a:p>
          <a:p>
            <a:pPr eaLnBrk="1" fontAlgn="auto" hangingPunct="1">
              <a:spcAft>
                <a:spcPts val="0"/>
              </a:spcAft>
              <a:buFont typeface="Arial" panose="020B0604020202020204" pitchFamily="34" charset="0"/>
              <a:buNone/>
              <a:defRPr/>
            </a:pPr>
            <a:r>
              <a:rPr lang="en-US" dirty="0"/>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 xmlns:a16="http://schemas.microsoft.com/office/drawing/2014/main" id="{FBF01F65-AE83-4073-A96D-C1A8BBBC6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447800"/>
            <a:ext cx="82486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 xmlns:a16="http://schemas.microsoft.com/office/drawing/2014/main" id="{1C08CE90-A50B-44AF-92AA-15E759C6D019}"/>
              </a:ext>
            </a:extLst>
          </p:cNvPr>
          <p:cNvSpPr txBox="1"/>
          <p:nvPr/>
        </p:nvSpPr>
        <p:spPr>
          <a:xfrm>
            <a:off x="685800" y="762000"/>
            <a:ext cx="838691" cy="369332"/>
          </a:xfrm>
          <a:prstGeom prst="rect">
            <a:avLst/>
          </a:prstGeom>
          <a:noFill/>
        </p:spPr>
        <p:txBody>
          <a:bodyPr wrap="none" rtlCol="0">
            <a:spAutoFit/>
          </a:bodyPr>
          <a:lstStyle/>
          <a:p>
            <a:r>
              <a:rPr lang="en-US" dirty="0" err="1"/>
              <a:t>dir</a:t>
            </a:r>
            <a:r>
              <a:rPr lang="en-US" dirty="0"/>
              <a:t>(int)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 xmlns:a16="http://schemas.microsoft.com/office/drawing/2014/main" id="{88D49C7F-DBA8-432B-910A-0A253CB83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762000"/>
            <a:ext cx="7851775" cy="394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 xmlns:a16="http://schemas.microsoft.com/office/drawing/2014/main" id="{250DAD57-795D-4052-AB3D-62EF9B7AAF8C}"/>
              </a:ext>
            </a:extLst>
          </p:cNvPr>
          <p:cNvSpPr>
            <a:spLocks noGrp="1"/>
          </p:cNvSpPr>
          <p:nvPr>
            <p:ph type="title"/>
          </p:nvPr>
        </p:nvSpPr>
        <p:spPr/>
        <p:txBody>
          <a:bodyPr/>
          <a:lstStyle/>
          <a:p>
            <a:r>
              <a:rPr lang="en-US" altLang="en-US"/>
              <a:t>Overload(+) </a:t>
            </a:r>
          </a:p>
        </p:txBody>
      </p:sp>
      <p:sp>
        <p:nvSpPr>
          <p:cNvPr id="10243" name="Content Placeholder 2">
            <a:extLst>
              <a:ext uri="{FF2B5EF4-FFF2-40B4-BE49-F238E27FC236}">
                <a16:creationId xmlns="" xmlns:a16="http://schemas.microsoft.com/office/drawing/2014/main" id="{3EC4D0AD-E359-4680-A4E9-2C607A7B4982}"/>
              </a:ext>
            </a:extLst>
          </p:cNvPr>
          <p:cNvSpPr>
            <a:spLocks noGrp="1"/>
          </p:cNvSpPr>
          <p:nvPr>
            <p:ph idx="1"/>
          </p:nvPr>
        </p:nvSpPr>
        <p:spPr>
          <a:xfrm>
            <a:off x="685800" y="1477962"/>
            <a:ext cx="6858000" cy="5105400"/>
          </a:xfrm>
        </p:spPr>
        <p:txBody>
          <a:bodyPr/>
          <a:lstStyle/>
          <a:p>
            <a:pPr marL="0" indent="0">
              <a:buFont typeface="Arial" panose="020B0604020202020204" pitchFamily="34" charset="0"/>
              <a:buNone/>
            </a:pPr>
            <a:r>
              <a:rPr lang="en-US" altLang="en-US" dirty="0"/>
              <a:t>class </a:t>
            </a:r>
            <a:r>
              <a:rPr lang="en-US" altLang="en-US" dirty="0" err="1"/>
              <a:t>PigyBank</a:t>
            </a:r>
            <a:r>
              <a:rPr lang="en-US" altLang="en-US" dirty="0"/>
              <a:t>:</a:t>
            </a:r>
          </a:p>
          <a:p>
            <a:pPr marL="0" indent="0">
              <a:buFont typeface="Arial" panose="020B0604020202020204" pitchFamily="34" charset="0"/>
              <a:buNone/>
            </a:pPr>
            <a:r>
              <a:rPr lang="en-US" altLang="en-US" dirty="0"/>
              <a:t>    </a:t>
            </a:r>
            <a:r>
              <a:rPr lang="en-US" altLang="en-US" dirty="0" err="1"/>
              <a:t>def</a:t>
            </a:r>
            <a:r>
              <a:rPr lang="en-US" altLang="en-US" dirty="0"/>
              <a:t> </a:t>
            </a:r>
            <a:r>
              <a:rPr lang="en-US" altLang="en-US" dirty="0" smtClean="0"/>
              <a:t>    __</a:t>
            </a:r>
            <a:r>
              <a:rPr lang="en-US" altLang="en-US" dirty="0" err="1"/>
              <a:t>init</a:t>
            </a:r>
            <a:r>
              <a:rPr lang="en-US" altLang="en-US" dirty="0"/>
              <a:t>__(</a:t>
            </a:r>
            <a:r>
              <a:rPr lang="en-US" altLang="en-US" dirty="0" err="1"/>
              <a:t>self,rupees</a:t>
            </a:r>
            <a:r>
              <a:rPr lang="en-US" altLang="en-US" dirty="0"/>
              <a:t>):</a:t>
            </a:r>
          </a:p>
          <a:p>
            <a:pPr marL="0" indent="0">
              <a:buFont typeface="Arial" panose="020B0604020202020204" pitchFamily="34" charset="0"/>
              <a:buNone/>
            </a:pPr>
            <a:r>
              <a:rPr lang="en-US" altLang="en-US" dirty="0"/>
              <a:t>        </a:t>
            </a:r>
            <a:r>
              <a:rPr lang="en-US" altLang="en-US" dirty="0" err="1"/>
              <a:t>self.rupees</a:t>
            </a:r>
            <a:r>
              <a:rPr lang="en-US" altLang="en-US" dirty="0"/>
              <a:t>=rupees</a:t>
            </a:r>
          </a:p>
          <a:p>
            <a:pPr marL="0" indent="0">
              <a:buFont typeface="Arial" panose="020B0604020202020204" pitchFamily="34" charset="0"/>
              <a:buNone/>
            </a:pPr>
            <a:r>
              <a:rPr lang="en-US" altLang="en-US" dirty="0"/>
              <a:t>    </a:t>
            </a:r>
            <a:r>
              <a:rPr lang="en-US" altLang="en-US" dirty="0" err="1"/>
              <a:t>def</a:t>
            </a:r>
            <a:r>
              <a:rPr lang="en-US" altLang="en-US" dirty="0"/>
              <a:t> </a:t>
            </a:r>
            <a:r>
              <a:rPr lang="en-US" altLang="en-US" dirty="0" smtClean="0"/>
              <a:t>    __</a:t>
            </a:r>
            <a:r>
              <a:rPr lang="en-US" altLang="en-US" dirty="0"/>
              <a:t>add__(self,rs100):</a:t>
            </a:r>
          </a:p>
          <a:p>
            <a:pPr marL="0" indent="0">
              <a:buNone/>
            </a:pPr>
            <a:r>
              <a:rPr lang="en-US" altLang="en-US" dirty="0"/>
              <a:t>        return self.rupees+rs100.rupees</a:t>
            </a:r>
          </a:p>
          <a:p>
            <a:pPr marL="0" indent="0">
              <a:buNone/>
            </a:pPr>
            <a:r>
              <a:rPr lang="en-US" altLang="en-US" dirty="0"/>
              <a:t>obj1= </a:t>
            </a:r>
            <a:r>
              <a:rPr lang="en-US" altLang="en-US" dirty="0" err="1"/>
              <a:t>PigyBank</a:t>
            </a:r>
            <a:r>
              <a:rPr lang="en-US" altLang="en-US" dirty="0"/>
              <a:t>(100)</a:t>
            </a:r>
          </a:p>
          <a:p>
            <a:pPr marL="0" indent="0">
              <a:buNone/>
            </a:pPr>
            <a:r>
              <a:rPr lang="en-US" altLang="en-US" dirty="0"/>
              <a:t>obj2= </a:t>
            </a:r>
            <a:r>
              <a:rPr lang="en-US" altLang="en-US" dirty="0" err="1"/>
              <a:t>PigyBank</a:t>
            </a:r>
            <a:r>
              <a:rPr lang="en-US" altLang="en-US" dirty="0"/>
              <a:t>(200</a:t>
            </a:r>
            <a:r>
              <a:rPr lang="en-US" altLang="en-US" dirty="0" smtClean="0"/>
              <a:t>)</a:t>
            </a:r>
          </a:p>
          <a:p>
            <a:pPr marL="0" indent="0">
              <a:buNone/>
            </a:pPr>
            <a:r>
              <a:rPr lang="en-US" altLang="en-US" dirty="0" smtClean="0"/>
              <a:t>Obj3=obj1 + obj2</a:t>
            </a:r>
            <a:endParaRPr lang="en-US" altLang="en-US" dirty="0"/>
          </a:p>
          <a:p>
            <a:pPr marL="0" indent="0">
              <a:buFont typeface="Arial" panose="020B0604020202020204" pitchFamily="34" charset="0"/>
              <a:buNone/>
            </a:pPr>
            <a:r>
              <a:rPr lang="en-US" altLang="en-US" dirty="0" smtClean="0"/>
              <a:t>print(obj3)</a:t>
            </a:r>
            <a:endParaRPr lang="en-US"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1CE6088-68E6-4AD6-AD66-35DAD3B457E9}"/>
              </a:ext>
            </a:extLst>
          </p:cNvPr>
          <p:cNvSpPr>
            <a:spLocks noGrp="1"/>
          </p:cNvSpPr>
          <p:nvPr>
            <p:ph idx="1"/>
          </p:nvPr>
        </p:nvSpPr>
        <p:spPr>
          <a:xfrm>
            <a:off x="457200" y="304800"/>
            <a:ext cx="8229600" cy="5821363"/>
          </a:xfrm>
        </p:spPr>
        <p:txBody>
          <a:bodyPr/>
          <a:lstStyle/>
          <a:p>
            <a:pPr marL="0" indent="0">
              <a:buNone/>
            </a:pPr>
            <a:r>
              <a:rPr lang="en-US" dirty="0"/>
              <a:t>class Student:</a:t>
            </a:r>
          </a:p>
          <a:p>
            <a:pPr marL="0" indent="0">
              <a:buNone/>
            </a:pPr>
            <a:r>
              <a:rPr lang="en-US" dirty="0"/>
              <a:t>   def __</a:t>
            </a:r>
            <a:r>
              <a:rPr lang="en-US" dirty="0" err="1"/>
              <a:t>init</a:t>
            </a:r>
            <a:r>
              <a:rPr lang="en-US" dirty="0"/>
              <a:t>__(self, name, marks):</a:t>
            </a:r>
          </a:p>
          <a:p>
            <a:pPr marL="0" indent="0">
              <a:buNone/>
            </a:pPr>
            <a:r>
              <a:rPr lang="en-US" dirty="0"/>
              <a:t>       self.name=name</a:t>
            </a:r>
          </a:p>
          <a:p>
            <a:pPr marL="0" indent="0">
              <a:buNone/>
            </a:pPr>
            <a:r>
              <a:rPr lang="en-US" dirty="0"/>
              <a:t>       </a:t>
            </a:r>
            <a:r>
              <a:rPr lang="en-US" dirty="0" err="1"/>
              <a:t>self.marks</a:t>
            </a:r>
            <a:r>
              <a:rPr lang="en-US" dirty="0"/>
              <a:t>=marks</a:t>
            </a:r>
          </a:p>
          <a:p>
            <a:pPr marL="0" indent="0">
              <a:buNone/>
            </a:pPr>
            <a:r>
              <a:rPr lang="en-US" dirty="0"/>
              <a:t>s1=Student(“Manu", 100)</a:t>
            </a:r>
          </a:p>
          <a:p>
            <a:pPr marL="0" indent="0">
              <a:buNone/>
            </a:pPr>
            <a:r>
              <a:rPr lang="en-US" dirty="0"/>
              <a:t>s2=Student(“</a:t>
            </a:r>
            <a:r>
              <a:rPr lang="en-US" dirty="0" err="1"/>
              <a:t>Taran</a:t>
            </a:r>
            <a:r>
              <a:rPr lang="en-US" dirty="0"/>
              <a:t>", 200)</a:t>
            </a:r>
          </a:p>
          <a:p>
            <a:pPr marL="0" indent="0">
              <a:buNone/>
            </a:pPr>
            <a:r>
              <a:rPr lang="en-US" dirty="0"/>
              <a:t>print("s1&gt;s2 =", s1&gt;s2)</a:t>
            </a:r>
          </a:p>
          <a:p>
            <a:pPr marL="0" indent="0">
              <a:buNone/>
            </a:pPr>
            <a:r>
              <a:rPr lang="en-US" dirty="0"/>
              <a:t>print("s1&lt;s2 =", s1&lt;s2)</a:t>
            </a:r>
          </a:p>
          <a:p>
            <a:pPr marL="0" indent="0">
              <a:buNone/>
            </a:pPr>
            <a:r>
              <a:rPr lang="en-US" dirty="0"/>
              <a:t>print("s1&lt;=s2 =", s1&lt;=s2)</a:t>
            </a:r>
          </a:p>
          <a:p>
            <a:pPr marL="0" indent="0">
              <a:buNone/>
            </a:pPr>
            <a:r>
              <a:rPr lang="en-US" dirty="0"/>
              <a:t>print("s1&gt;=s2 =", s1&gt;=s2)</a:t>
            </a:r>
          </a:p>
        </p:txBody>
      </p:sp>
    </p:spTree>
    <p:extLst>
      <p:ext uri="{BB962C8B-B14F-4D97-AF65-F5344CB8AC3E}">
        <p14:creationId xmlns:p14="http://schemas.microsoft.com/office/powerpoint/2010/main" val="2302103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668BA8D-D0ED-4008-9A9D-2B89AAC29140}"/>
              </a:ext>
            </a:extLst>
          </p:cNvPr>
          <p:cNvSpPr>
            <a:spLocks noGrp="1"/>
          </p:cNvSpPr>
          <p:nvPr>
            <p:ph idx="1"/>
          </p:nvPr>
        </p:nvSpPr>
        <p:spPr>
          <a:xfrm>
            <a:off x="457200" y="533400"/>
            <a:ext cx="8229600" cy="5592763"/>
          </a:xfrm>
        </p:spPr>
        <p:txBody>
          <a:bodyPr/>
          <a:lstStyle/>
          <a:p>
            <a:pPr marL="0" indent="0">
              <a:buNone/>
            </a:pPr>
            <a:r>
              <a:rPr lang="en-US" sz="2400" dirty="0"/>
              <a:t>class Student:</a:t>
            </a:r>
          </a:p>
          <a:p>
            <a:pPr marL="0" indent="0">
              <a:buNone/>
            </a:pPr>
            <a:r>
              <a:rPr lang="en-US" sz="2400" dirty="0"/>
              <a:t>   def __</a:t>
            </a:r>
            <a:r>
              <a:rPr lang="en-US" sz="2400" dirty="0" err="1"/>
              <a:t>init</a:t>
            </a:r>
            <a:r>
              <a:rPr lang="en-US" sz="2400" dirty="0"/>
              <a:t>__(self, name, marks):</a:t>
            </a:r>
          </a:p>
          <a:p>
            <a:pPr marL="0" indent="0">
              <a:buNone/>
            </a:pPr>
            <a:r>
              <a:rPr lang="en-US" sz="2400" dirty="0"/>
              <a:t>       self.name=name</a:t>
            </a:r>
          </a:p>
          <a:p>
            <a:pPr marL="0" indent="0">
              <a:buNone/>
            </a:pPr>
            <a:r>
              <a:rPr lang="en-US" sz="2400" dirty="0"/>
              <a:t>       </a:t>
            </a:r>
            <a:r>
              <a:rPr lang="en-US" sz="2400" dirty="0" err="1"/>
              <a:t>self.marks</a:t>
            </a:r>
            <a:r>
              <a:rPr lang="en-US" sz="2400" dirty="0"/>
              <a:t>=marks</a:t>
            </a:r>
          </a:p>
          <a:p>
            <a:pPr marL="0" indent="0">
              <a:buNone/>
            </a:pPr>
            <a:r>
              <a:rPr lang="en-US" sz="2400" dirty="0"/>
              <a:t>   def __</a:t>
            </a:r>
            <a:r>
              <a:rPr lang="en-US" sz="2400" dirty="0" err="1"/>
              <a:t>gt</a:t>
            </a:r>
            <a:r>
              <a:rPr lang="en-US" sz="2400" dirty="0"/>
              <a:t>__(self, other):</a:t>
            </a:r>
          </a:p>
          <a:p>
            <a:pPr marL="0" indent="0">
              <a:buNone/>
            </a:pPr>
            <a:r>
              <a:rPr lang="en-US" sz="2400" dirty="0"/>
              <a:t>       return </a:t>
            </a:r>
            <a:r>
              <a:rPr lang="en-US" sz="2400" dirty="0" err="1"/>
              <a:t>self.marks</a:t>
            </a:r>
            <a:r>
              <a:rPr lang="en-US" sz="2400" dirty="0"/>
              <a:t>&gt;</a:t>
            </a:r>
            <a:r>
              <a:rPr lang="en-US" sz="2400" dirty="0" err="1"/>
              <a:t>other.marks</a:t>
            </a:r>
            <a:endParaRPr lang="en-US" sz="2400" dirty="0"/>
          </a:p>
          <a:p>
            <a:pPr marL="0" indent="0">
              <a:buNone/>
            </a:pPr>
            <a:r>
              <a:rPr lang="en-US" sz="2400" dirty="0"/>
              <a:t>   def __</a:t>
            </a:r>
            <a:r>
              <a:rPr lang="en-US" sz="2400" dirty="0" err="1"/>
              <a:t>lt</a:t>
            </a:r>
            <a:r>
              <a:rPr lang="en-US" sz="2400" dirty="0"/>
              <a:t>__(self, other):</a:t>
            </a:r>
          </a:p>
          <a:p>
            <a:pPr marL="0" indent="0">
              <a:buNone/>
            </a:pPr>
            <a:r>
              <a:rPr lang="en-US" sz="2400" dirty="0"/>
              <a:t>       return </a:t>
            </a:r>
            <a:r>
              <a:rPr lang="en-US" sz="2400" dirty="0" err="1"/>
              <a:t>self.marks</a:t>
            </a:r>
            <a:r>
              <a:rPr lang="en-US" sz="2400" dirty="0"/>
              <a:t>&lt;=</a:t>
            </a:r>
            <a:r>
              <a:rPr lang="en-US" sz="2400" dirty="0" err="1"/>
              <a:t>other.marks</a:t>
            </a:r>
            <a:endParaRPr lang="en-US" sz="2400" dirty="0"/>
          </a:p>
          <a:p>
            <a:pPr marL="0" indent="0">
              <a:buNone/>
            </a:pPr>
            <a:r>
              <a:rPr lang="en-US" sz="2400" dirty="0"/>
              <a:t>s1=Student("Manu", 100)</a:t>
            </a:r>
          </a:p>
          <a:p>
            <a:pPr marL="0" indent="0">
              <a:buNone/>
            </a:pPr>
            <a:r>
              <a:rPr lang="en-US" sz="2400" dirty="0"/>
              <a:t>s2=Student("</a:t>
            </a:r>
            <a:r>
              <a:rPr lang="en-US" sz="2400" dirty="0" err="1"/>
              <a:t>Taran</a:t>
            </a:r>
            <a:r>
              <a:rPr lang="en-US" sz="2400" dirty="0"/>
              <a:t>", 200)</a:t>
            </a:r>
          </a:p>
          <a:p>
            <a:pPr marL="0" indent="0">
              <a:buNone/>
            </a:pPr>
            <a:r>
              <a:rPr lang="en-US" sz="2400" dirty="0"/>
              <a:t>print</a:t>
            </a:r>
            <a:r>
              <a:rPr lang="en-US" sz="2400" dirty="0" smtClean="0"/>
              <a:t>(“</a:t>
            </a:r>
            <a:r>
              <a:rPr lang="en-US" sz="2400" dirty="0" smtClean="0"/>
              <a:t>value of obj1 is gr then obj2</a:t>
            </a:r>
            <a:r>
              <a:rPr lang="en-US" sz="2400" dirty="0" smtClean="0"/>
              <a:t>", </a:t>
            </a:r>
            <a:r>
              <a:rPr lang="en-US" sz="2400" dirty="0"/>
              <a:t>s1&gt;s2)</a:t>
            </a:r>
          </a:p>
          <a:p>
            <a:pPr marL="0" indent="0">
              <a:buNone/>
            </a:pPr>
            <a:r>
              <a:rPr lang="en-US" sz="2400" dirty="0"/>
              <a:t>print</a:t>
            </a:r>
            <a:r>
              <a:rPr lang="en-US" sz="2400" dirty="0"/>
              <a:t>(" value of obj1 is </a:t>
            </a:r>
            <a:r>
              <a:rPr lang="en-US" sz="2400" dirty="0" err="1" smtClean="0"/>
              <a:t>lt</a:t>
            </a:r>
            <a:r>
              <a:rPr lang="en-US" sz="2400" dirty="0" smtClean="0"/>
              <a:t>  </a:t>
            </a:r>
            <a:r>
              <a:rPr lang="en-US" sz="2400" dirty="0"/>
              <a:t>obj2 ", </a:t>
            </a:r>
            <a:r>
              <a:rPr lang="en-US" sz="2400" dirty="0"/>
              <a:t>s1&lt;s2)</a:t>
            </a:r>
          </a:p>
        </p:txBody>
      </p:sp>
    </p:spTree>
    <p:extLst>
      <p:ext uri="{BB962C8B-B14F-4D97-AF65-F5344CB8AC3E}">
        <p14:creationId xmlns:p14="http://schemas.microsoft.com/office/powerpoint/2010/main" val="2727225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 xmlns:a16="http://schemas.microsoft.com/office/drawing/2014/main" id="{A4415B3B-43E9-4460-9EBC-4CFC08116DEF}"/>
              </a:ext>
            </a:extLst>
          </p:cNvPr>
          <p:cNvSpPr>
            <a:spLocks noGrp="1"/>
          </p:cNvSpPr>
          <p:nvPr>
            <p:ph type="title"/>
          </p:nvPr>
        </p:nvSpPr>
        <p:spPr/>
        <p:txBody>
          <a:bodyPr/>
          <a:lstStyle/>
          <a:p>
            <a:r>
              <a:rPr lang="en-US" altLang="en-US" dirty="0"/>
              <a:t>Overload(&gt;) </a:t>
            </a:r>
          </a:p>
        </p:txBody>
      </p:sp>
      <p:sp>
        <p:nvSpPr>
          <p:cNvPr id="11267" name="Content Placeholder 2">
            <a:extLst>
              <a:ext uri="{FF2B5EF4-FFF2-40B4-BE49-F238E27FC236}">
                <a16:creationId xmlns="" xmlns:a16="http://schemas.microsoft.com/office/drawing/2014/main" id="{20069D11-72ED-406D-BF43-B2DB3D8B89B8}"/>
              </a:ext>
            </a:extLst>
          </p:cNvPr>
          <p:cNvSpPr>
            <a:spLocks noGrp="1"/>
          </p:cNvSpPr>
          <p:nvPr>
            <p:ph idx="1"/>
          </p:nvPr>
        </p:nvSpPr>
        <p:spPr/>
        <p:txBody>
          <a:bodyPr/>
          <a:lstStyle/>
          <a:p>
            <a:pPr marL="0" indent="0">
              <a:buFont typeface="Arial" panose="020B0604020202020204" pitchFamily="34" charset="0"/>
              <a:buNone/>
            </a:pPr>
            <a:r>
              <a:rPr lang="en-US" altLang="en-US" sz="2400" dirty="0"/>
              <a:t>class A:</a:t>
            </a:r>
          </a:p>
          <a:p>
            <a:pPr marL="0" indent="0">
              <a:buFont typeface="Arial" panose="020B0604020202020204" pitchFamily="34" charset="0"/>
              <a:buNone/>
            </a:pPr>
            <a:r>
              <a:rPr lang="en-US" altLang="en-US" sz="2400" dirty="0"/>
              <a:t>    </a:t>
            </a:r>
            <a:r>
              <a:rPr lang="en-US" altLang="en-US" sz="2400" dirty="0" err="1" smtClean="0"/>
              <a:t>def</a:t>
            </a:r>
            <a:r>
              <a:rPr lang="en-US" altLang="en-US" sz="2400" dirty="0" smtClean="0"/>
              <a:t>    </a:t>
            </a:r>
            <a:r>
              <a:rPr lang="en-US" altLang="en-US" sz="2400" dirty="0"/>
              <a:t>__</a:t>
            </a:r>
            <a:r>
              <a:rPr lang="en-US" altLang="en-US" sz="2400" dirty="0" err="1"/>
              <a:t>init</a:t>
            </a:r>
            <a:r>
              <a:rPr lang="en-US" altLang="en-US" sz="2400" dirty="0"/>
              <a:t>__(</a:t>
            </a:r>
            <a:r>
              <a:rPr lang="en-US" altLang="en-US" sz="2400" dirty="0" err="1"/>
              <a:t>self,a</a:t>
            </a:r>
            <a:r>
              <a:rPr lang="en-US" altLang="en-US" sz="2400" dirty="0"/>
              <a:t>):</a:t>
            </a:r>
          </a:p>
          <a:p>
            <a:pPr marL="0" indent="0">
              <a:buFont typeface="Arial" panose="020B0604020202020204" pitchFamily="34" charset="0"/>
              <a:buNone/>
            </a:pPr>
            <a:r>
              <a:rPr lang="en-US" altLang="en-US" sz="2400" dirty="0"/>
              <a:t>        </a:t>
            </a:r>
            <a:r>
              <a:rPr lang="en-US" altLang="en-US" sz="2400" dirty="0" smtClean="0"/>
              <a:t> </a:t>
            </a:r>
            <a:r>
              <a:rPr lang="en-US" altLang="en-US" sz="2400" dirty="0" err="1" smtClean="0"/>
              <a:t>self.a</a:t>
            </a:r>
            <a:r>
              <a:rPr lang="en-US" altLang="en-US" sz="2400" dirty="0" smtClean="0"/>
              <a:t>=a</a:t>
            </a:r>
            <a:endParaRPr lang="en-US" altLang="en-US" sz="2400" dirty="0"/>
          </a:p>
          <a:p>
            <a:pPr marL="0" indent="0">
              <a:buFont typeface="Arial" panose="020B0604020202020204" pitchFamily="34" charset="0"/>
              <a:buNone/>
            </a:pPr>
            <a:r>
              <a:rPr lang="en-US" altLang="en-US" sz="2400" dirty="0"/>
              <a:t>    </a:t>
            </a:r>
            <a:r>
              <a:rPr lang="en-US" altLang="en-US" sz="2400" dirty="0" err="1"/>
              <a:t>def</a:t>
            </a:r>
            <a:r>
              <a:rPr lang="en-US" altLang="en-US" sz="2400" dirty="0"/>
              <a:t> </a:t>
            </a:r>
            <a:r>
              <a:rPr lang="en-US" altLang="en-US" sz="2400" dirty="0" smtClean="0"/>
              <a:t>   __</a:t>
            </a:r>
            <a:r>
              <a:rPr lang="en-US" altLang="en-US" sz="2400" dirty="0" err="1"/>
              <a:t>gt</a:t>
            </a:r>
            <a:r>
              <a:rPr lang="en-US" altLang="en-US" sz="2400" dirty="0"/>
              <a:t>__(</a:t>
            </a:r>
            <a:r>
              <a:rPr lang="en-US" altLang="en-US" sz="2400" dirty="0" err="1"/>
              <a:t>self,b</a:t>
            </a:r>
            <a:r>
              <a:rPr lang="en-US" altLang="en-US" sz="2400" dirty="0"/>
              <a:t>):</a:t>
            </a:r>
          </a:p>
          <a:p>
            <a:pPr marL="0" indent="0">
              <a:buFont typeface="Arial" panose="020B0604020202020204" pitchFamily="34" charset="0"/>
              <a:buNone/>
            </a:pPr>
            <a:r>
              <a:rPr lang="en-US" altLang="en-US" sz="2400" dirty="0"/>
              <a:t>        if(</a:t>
            </a:r>
            <a:r>
              <a:rPr lang="en-US" altLang="en-US" sz="2400" dirty="0" err="1"/>
              <a:t>self.a</a:t>
            </a:r>
            <a:r>
              <a:rPr lang="en-US" altLang="en-US" sz="2400" dirty="0"/>
              <a:t>&gt;</a:t>
            </a:r>
            <a:r>
              <a:rPr lang="en-US" altLang="en-US" sz="2400" dirty="0" err="1"/>
              <a:t>b.a</a:t>
            </a:r>
            <a:r>
              <a:rPr lang="en-US" altLang="en-US" sz="2400" dirty="0"/>
              <a:t>):</a:t>
            </a:r>
          </a:p>
          <a:p>
            <a:pPr marL="0" indent="0">
              <a:buFont typeface="Arial" panose="020B0604020202020204" pitchFamily="34" charset="0"/>
              <a:buNone/>
            </a:pPr>
            <a:r>
              <a:rPr lang="en-US" altLang="en-US" sz="2400" dirty="0"/>
              <a:t>            print</a:t>
            </a:r>
            <a:r>
              <a:rPr lang="en-US" altLang="en-US" sz="2400" dirty="0" smtClean="0"/>
              <a:t>("value greater of first </a:t>
            </a:r>
            <a:r>
              <a:rPr lang="en-US" altLang="en-US" sz="2400" dirty="0" err="1" smtClean="0"/>
              <a:t>obj</a:t>
            </a:r>
            <a:r>
              <a:rPr lang="en-US" altLang="en-US" sz="2400" dirty="0" smtClean="0"/>
              <a:t> is gr")</a:t>
            </a:r>
            <a:endParaRPr lang="en-US" altLang="en-US" sz="2400" dirty="0"/>
          </a:p>
          <a:p>
            <a:pPr marL="0" indent="0">
              <a:buFont typeface="Arial" panose="020B0604020202020204" pitchFamily="34" charset="0"/>
              <a:buNone/>
            </a:pPr>
            <a:r>
              <a:rPr lang="en-US" altLang="en-US" sz="2400" dirty="0"/>
              <a:t>        else:</a:t>
            </a:r>
          </a:p>
          <a:p>
            <a:pPr marL="0" indent="0">
              <a:buFont typeface="Arial" panose="020B0604020202020204" pitchFamily="34" charset="0"/>
              <a:buNone/>
            </a:pPr>
            <a:r>
              <a:rPr lang="en-US" altLang="en-US" sz="2400" dirty="0"/>
              <a:t>            print</a:t>
            </a:r>
            <a:r>
              <a:rPr lang="en-US" altLang="en-US" sz="2400" dirty="0" smtClean="0"/>
              <a:t>(" </a:t>
            </a:r>
            <a:r>
              <a:rPr lang="en-US" altLang="en-US" sz="2400" dirty="0"/>
              <a:t>value </a:t>
            </a:r>
            <a:r>
              <a:rPr lang="en-US" altLang="en-US" sz="2400" dirty="0" smtClean="0"/>
              <a:t>second </a:t>
            </a:r>
            <a:r>
              <a:rPr lang="en-US" altLang="en-US" sz="2400" dirty="0" err="1" smtClean="0"/>
              <a:t>obj</a:t>
            </a:r>
            <a:r>
              <a:rPr lang="en-US" altLang="en-US" sz="2400" dirty="0" smtClean="0"/>
              <a:t> is greater</a:t>
            </a:r>
            <a:r>
              <a:rPr lang="en-US" altLang="en-US" sz="2400" dirty="0"/>
              <a:t>")</a:t>
            </a:r>
          </a:p>
          <a:p>
            <a:pPr marL="0" indent="0">
              <a:buFont typeface="Arial" panose="020B0604020202020204" pitchFamily="34" charset="0"/>
              <a:buNone/>
            </a:pPr>
            <a:r>
              <a:rPr lang="en-US" altLang="en-US" sz="2400" dirty="0"/>
              <a:t>a1=A(10)</a:t>
            </a:r>
          </a:p>
          <a:p>
            <a:pPr marL="0" indent="0">
              <a:buFont typeface="Arial" panose="020B0604020202020204" pitchFamily="34" charset="0"/>
              <a:buNone/>
            </a:pPr>
            <a:r>
              <a:rPr lang="en-US" altLang="en-US" sz="2400" dirty="0"/>
              <a:t>b1=A(18)</a:t>
            </a:r>
          </a:p>
          <a:p>
            <a:pPr marL="0" indent="0">
              <a:buFont typeface="Arial" panose="020B0604020202020204" pitchFamily="34" charset="0"/>
              <a:buNone/>
            </a:pPr>
            <a:r>
              <a:rPr lang="en-US" altLang="en-US" sz="2400" dirty="0"/>
              <a:t>c1=a1&gt;b1</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 xmlns:a16="http://schemas.microsoft.com/office/drawing/2014/main" id="{D30D9CD8-BC2E-4D2B-B906-CB02359E1CA0}"/>
              </a:ext>
            </a:extLst>
          </p:cNvPr>
          <p:cNvSpPr>
            <a:spLocks noGrp="1"/>
          </p:cNvSpPr>
          <p:nvPr>
            <p:ph type="title"/>
          </p:nvPr>
        </p:nvSpPr>
        <p:spPr/>
        <p:txBody>
          <a:bodyPr/>
          <a:lstStyle/>
          <a:p>
            <a:pPr algn="l"/>
            <a:r>
              <a:rPr lang="en-US" altLang="en-US" sz="3600"/>
              <a:t>What will be output?</a:t>
            </a:r>
          </a:p>
        </p:txBody>
      </p:sp>
      <p:sp>
        <p:nvSpPr>
          <p:cNvPr id="12291" name="Content Placeholder 2">
            <a:extLst>
              <a:ext uri="{FF2B5EF4-FFF2-40B4-BE49-F238E27FC236}">
                <a16:creationId xmlns="" xmlns:a16="http://schemas.microsoft.com/office/drawing/2014/main" id="{9BACDA03-CBDE-40CC-8A9F-7F51815D4006}"/>
              </a:ext>
            </a:extLst>
          </p:cNvPr>
          <p:cNvSpPr>
            <a:spLocks noGrp="1"/>
          </p:cNvSpPr>
          <p:nvPr>
            <p:ph sz="half" idx="1"/>
          </p:nvPr>
        </p:nvSpPr>
        <p:spPr/>
        <p:txBody>
          <a:bodyPr/>
          <a:lstStyle/>
          <a:p>
            <a:pPr marL="0" indent="0">
              <a:buFont typeface="Arial" panose="020B0604020202020204" pitchFamily="34" charset="0"/>
              <a:buNone/>
            </a:pPr>
            <a:r>
              <a:rPr lang="en-US" altLang="en-US" dirty="0"/>
              <a:t>class A:</a:t>
            </a:r>
          </a:p>
          <a:p>
            <a:pPr marL="0" indent="0">
              <a:buFont typeface="Arial" panose="020B0604020202020204" pitchFamily="34" charset="0"/>
              <a:buNone/>
            </a:pPr>
            <a:r>
              <a:rPr lang="en-US" altLang="en-US" dirty="0"/>
              <a:t>    def show(self):</a:t>
            </a:r>
          </a:p>
          <a:p>
            <a:pPr marL="0" indent="0">
              <a:buFont typeface="Arial" panose="020B0604020202020204" pitchFamily="34" charset="0"/>
              <a:buNone/>
            </a:pPr>
            <a:r>
              <a:rPr lang="en-US" altLang="en-US" dirty="0"/>
              <a:t>        pass</a:t>
            </a:r>
          </a:p>
          <a:p>
            <a:pPr marL="0" indent="0">
              <a:buFont typeface="Arial" panose="020B0604020202020204" pitchFamily="34" charset="0"/>
              <a:buNone/>
            </a:pPr>
            <a:r>
              <a:rPr lang="en-US" altLang="en-US" dirty="0"/>
              <a:t>class B(A):</a:t>
            </a:r>
          </a:p>
          <a:p>
            <a:pPr marL="0" indent="0">
              <a:buFont typeface="Arial" panose="020B0604020202020204" pitchFamily="34" charset="0"/>
              <a:buNone/>
            </a:pPr>
            <a:r>
              <a:rPr lang="en-US" altLang="en-US" dirty="0"/>
              <a:t>    def show(self):</a:t>
            </a:r>
          </a:p>
          <a:p>
            <a:pPr marL="0" indent="0">
              <a:buFont typeface="Arial" panose="020B0604020202020204" pitchFamily="34" charset="0"/>
              <a:buNone/>
            </a:pPr>
            <a:r>
              <a:rPr lang="en-US" altLang="en-US" dirty="0"/>
              <a:t>        print("hello")</a:t>
            </a:r>
          </a:p>
          <a:p>
            <a:pPr marL="0" indent="0">
              <a:buFont typeface="Arial" panose="020B0604020202020204" pitchFamily="34" charset="0"/>
              <a:buNone/>
            </a:pPr>
            <a:r>
              <a:rPr lang="en-US" altLang="en-US" dirty="0"/>
              <a:t>b1=B()</a:t>
            </a:r>
          </a:p>
          <a:p>
            <a:pPr marL="0" indent="0">
              <a:buFont typeface="Arial" panose="020B0604020202020204" pitchFamily="34" charset="0"/>
              <a:buNone/>
            </a:pPr>
            <a:r>
              <a:rPr lang="en-US" altLang="en-US" dirty="0"/>
              <a:t>b1.show()</a:t>
            </a:r>
          </a:p>
        </p:txBody>
      </p:sp>
      <p:sp>
        <p:nvSpPr>
          <p:cNvPr id="12292" name="Content Placeholder 3">
            <a:extLst>
              <a:ext uri="{FF2B5EF4-FFF2-40B4-BE49-F238E27FC236}">
                <a16:creationId xmlns="" xmlns:a16="http://schemas.microsoft.com/office/drawing/2014/main" id="{0F68F585-8BAB-4587-ADD5-26A2ABC459A5}"/>
              </a:ext>
            </a:extLst>
          </p:cNvPr>
          <p:cNvSpPr>
            <a:spLocks noGrp="1"/>
          </p:cNvSpPr>
          <p:nvPr>
            <p:ph sz="half" idx="2"/>
          </p:nvPr>
        </p:nvSpPr>
        <p:spPr/>
        <p:txBody>
          <a:bodyPr/>
          <a:lstStyle/>
          <a:p>
            <a:pPr marL="0" indent="0">
              <a:buFont typeface="Arial" panose="020B0604020202020204" pitchFamily="34" charset="0"/>
              <a:buNone/>
            </a:pPr>
            <a:r>
              <a:rPr lang="en-US" altLang="en-US" dirty="0"/>
              <a:t>A hello</a:t>
            </a:r>
          </a:p>
          <a:p>
            <a:pPr marL="0" indent="0">
              <a:buFont typeface="Arial" panose="020B0604020202020204" pitchFamily="34" charset="0"/>
              <a:buNone/>
            </a:pPr>
            <a:r>
              <a:rPr lang="en-US" altLang="en-US" dirty="0"/>
              <a:t>B </a:t>
            </a:r>
            <a:r>
              <a:rPr lang="en-US" altLang="en-US" dirty="0" err="1"/>
              <a:t>hellohello</a:t>
            </a:r>
            <a:endParaRPr lang="en-US" altLang="en-US" dirty="0"/>
          </a:p>
          <a:p>
            <a:pPr marL="0" indent="0">
              <a:buFont typeface="Arial" panose="020B0604020202020204" pitchFamily="34" charset="0"/>
              <a:buNone/>
            </a:pPr>
            <a:r>
              <a:rPr lang="en-US" altLang="en-US" dirty="0"/>
              <a:t>C nothing will display</a:t>
            </a:r>
          </a:p>
          <a:p>
            <a:pPr marL="0" indent="0">
              <a:buFont typeface="Arial" panose="020B0604020202020204" pitchFamily="34" charset="0"/>
              <a:buNone/>
            </a:pPr>
            <a:r>
              <a:rPr lang="en-US" altLang="en-US" dirty="0"/>
              <a:t>D Error</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FD8F8FAB-8A67-415B-8375-3B9BF59E8304}"/>
              </a:ext>
            </a:extLst>
          </p:cNvPr>
          <p:cNvSpPr>
            <a:spLocks noGrp="1"/>
          </p:cNvSpPr>
          <p:nvPr>
            <p:ph type="title"/>
          </p:nvPr>
        </p:nvSpPr>
        <p:spPr>
          <a:xfrm>
            <a:off x="457200" y="274638"/>
            <a:ext cx="8229600" cy="639762"/>
          </a:xfrm>
        </p:spPr>
        <p:txBody>
          <a:bodyPr/>
          <a:lstStyle/>
          <a:p>
            <a:r>
              <a:rPr lang="en-US" dirty="0"/>
              <a:t>Method overriding </a:t>
            </a:r>
          </a:p>
        </p:txBody>
      </p:sp>
      <p:sp>
        <p:nvSpPr>
          <p:cNvPr id="6" name="Content Placeholder 5">
            <a:extLst>
              <a:ext uri="{FF2B5EF4-FFF2-40B4-BE49-F238E27FC236}">
                <a16:creationId xmlns="" xmlns:a16="http://schemas.microsoft.com/office/drawing/2014/main" id="{6BC426F5-37EA-4F20-BD6B-5C391DC4C87C}"/>
              </a:ext>
            </a:extLst>
          </p:cNvPr>
          <p:cNvSpPr>
            <a:spLocks noGrp="1"/>
          </p:cNvSpPr>
          <p:nvPr>
            <p:ph idx="1"/>
          </p:nvPr>
        </p:nvSpPr>
        <p:spPr>
          <a:xfrm>
            <a:off x="457200" y="1066800"/>
            <a:ext cx="8229600" cy="5059363"/>
          </a:xfrm>
        </p:spPr>
        <p:txBody>
          <a:bodyPr/>
          <a:lstStyle/>
          <a:p>
            <a:pPr algn="just">
              <a:buFont typeface="Wingdings" panose="05000000000000000000" pitchFamily="2" charset="2"/>
              <a:buChar char="ü"/>
            </a:pPr>
            <a:r>
              <a:rPr lang="en-US" sz="2800" dirty="0"/>
              <a:t>Overriding refers to the process of implementing something again, which already exists in parent class, in child class.</a:t>
            </a:r>
            <a:endParaRPr lang="en-US" sz="2400" dirty="0"/>
          </a:p>
          <a:p>
            <a:pPr algn="just">
              <a:buFont typeface="Wingdings" panose="05000000000000000000" pitchFamily="2" charset="2"/>
              <a:buChar char="ü"/>
            </a:pPr>
            <a:r>
              <a:rPr lang="en-US" sz="2400" dirty="0"/>
              <a:t>When a method in a subclass has the same name, same parameters or signature and same return type(or sub-type) as a method in its super-class, then the method in the subclass is said to </a:t>
            </a:r>
            <a:r>
              <a:rPr lang="en-US" sz="2400" b="1" dirty="0"/>
              <a:t>override</a:t>
            </a:r>
            <a:r>
              <a:rPr lang="en-US" sz="2400" dirty="0"/>
              <a:t> the method in the super-class. </a:t>
            </a:r>
          </a:p>
          <a:p>
            <a:pPr marL="0" indent="0" algn="just">
              <a:buNone/>
            </a:pPr>
            <a:endParaRPr lang="en-US" sz="2800" dirty="0"/>
          </a:p>
        </p:txBody>
      </p:sp>
      <p:pic>
        <p:nvPicPr>
          <p:cNvPr id="7" name="Picture 6">
            <a:extLst>
              <a:ext uri="{FF2B5EF4-FFF2-40B4-BE49-F238E27FC236}">
                <a16:creationId xmlns="" xmlns:a16="http://schemas.microsoft.com/office/drawing/2014/main" id="{50A453BE-C042-49EE-973E-8424392AC214}"/>
              </a:ext>
            </a:extLst>
          </p:cNvPr>
          <p:cNvPicPr>
            <a:picLocks noChangeAspect="1"/>
          </p:cNvPicPr>
          <p:nvPr/>
        </p:nvPicPr>
        <p:blipFill>
          <a:blip r:embed="rId2"/>
          <a:stretch>
            <a:fillRect/>
          </a:stretch>
        </p:blipFill>
        <p:spPr>
          <a:xfrm>
            <a:off x="3486703" y="3962400"/>
            <a:ext cx="4819097" cy="2627996"/>
          </a:xfrm>
          <a:prstGeom prst="rect">
            <a:avLst/>
          </a:prstGeom>
        </p:spPr>
      </p:pic>
    </p:spTree>
    <p:extLst>
      <p:ext uri="{BB962C8B-B14F-4D97-AF65-F5344CB8AC3E}">
        <p14:creationId xmlns:p14="http://schemas.microsoft.com/office/powerpoint/2010/main" val="3216141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AD2179-F50C-43BB-BA88-D722B67932C5}"/>
              </a:ext>
            </a:extLst>
          </p:cNvPr>
          <p:cNvSpPr>
            <a:spLocks noGrp="1"/>
          </p:cNvSpPr>
          <p:nvPr>
            <p:ph type="title"/>
          </p:nvPr>
        </p:nvSpPr>
        <p:spPr/>
        <p:txBody>
          <a:bodyPr/>
          <a:lstStyle/>
          <a:p>
            <a:r>
              <a:rPr lang="en-US" b="1" dirty="0"/>
              <a:t>Abstract Class in Python</a:t>
            </a:r>
            <a:br>
              <a:rPr lang="en-US" b="1" dirty="0"/>
            </a:br>
            <a:endParaRPr lang="en-US" dirty="0"/>
          </a:p>
        </p:txBody>
      </p:sp>
      <p:sp>
        <p:nvSpPr>
          <p:cNvPr id="3" name="Content Placeholder 2">
            <a:extLst>
              <a:ext uri="{FF2B5EF4-FFF2-40B4-BE49-F238E27FC236}">
                <a16:creationId xmlns="" xmlns:a16="http://schemas.microsoft.com/office/drawing/2014/main" id="{667005D7-1B3A-43E6-8E79-7C115847FA14}"/>
              </a:ext>
            </a:extLst>
          </p:cNvPr>
          <p:cNvSpPr>
            <a:spLocks noGrp="1"/>
          </p:cNvSpPr>
          <p:nvPr>
            <p:ph idx="1"/>
          </p:nvPr>
        </p:nvSpPr>
        <p:spPr>
          <a:xfrm>
            <a:off x="457200" y="1143000"/>
            <a:ext cx="8534400" cy="5715000"/>
          </a:xfrm>
        </p:spPr>
        <p:txBody>
          <a:bodyPr/>
          <a:lstStyle/>
          <a:p>
            <a:pPr>
              <a:buFont typeface="Wingdings" panose="05000000000000000000" pitchFamily="2" charset="2"/>
              <a:buChar char="ü"/>
            </a:pPr>
            <a:r>
              <a:rPr lang="en-US" sz="2400" dirty="0"/>
              <a:t>An abstract class is a collection of abstract and non-abstract methods. </a:t>
            </a:r>
          </a:p>
          <a:p>
            <a:pPr>
              <a:buFont typeface="Wingdings" panose="05000000000000000000" pitchFamily="2" charset="2"/>
              <a:buChar char="ü"/>
            </a:pPr>
            <a:r>
              <a:rPr lang="en-US" sz="2400" dirty="0"/>
              <a:t>Abstract methods means A method without definition means without body part.</a:t>
            </a:r>
          </a:p>
          <a:p>
            <a:pPr>
              <a:buFont typeface="Wingdings" panose="05000000000000000000" pitchFamily="2" charset="2"/>
              <a:buChar char="ü"/>
            </a:pPr>
            <a:r>
              <a:rPr lang="en-US" sz="2400" dirty="0"/>
              <a:t>Non-abstract means A method with definition means with body part.</a:t>
            </a:r>
          </a:p>
          <a:p>
            <a:pPr>
              <a:buFont typeface="Wingdings" panose="05000000000000000000" pitchFamily="2" charset="2"/>
              <a:buChar char="ü"/>
            </a:pPr>
            <a:r>
              <a:rPr lang="en-US" sz="2400" dirty="0"/>
              <a:t>Abstract class can contain Constructors, Variables, abstract methods, non-abstract methods, and Subclass.</a:t>
            </a:r>
          </a:p>
          <a:p>
            <a:pPr>
              <a:buFont typeface="Wingdings" panose="05000000000000000000" pitchFamily="2" charset="2"/>
              <a:buChar char="ü"/>
            </a:pPr>
            <a:r>
              <a:rPr lang="en-US" sz="2400" dirty="0"/>
              <a:t>Abstract methods should be implemented in the subclass or child class</a:t>
            </a:r>
          </a:p>
          <a:p>
            <a:pPr>
              <a:buFont typeface="Wingdings" panose="05000000000000000000" pitchFamily="2" charset="2"/>
              <a:buChar char="ü"/>
            </a:pPr>
            <a:r>
              <a:rPr lang="en-US" sz="2400" dirty="0"/>
              <a:t>if in subclass the implementation of the abstract method is not provided, then that subclass, automatically, will become an abstract class.</a:t>
            </a:r>
          </a:p>
          <a:p>
            <a:pPr>
              <a:buFont typeface="Wingdings" panose="05000000000000000000" pitchFamily="2" charset="2"/>
              <a:buChar char="ü"/>
            </a:pPr>
            <a:r>
              <a:rPr lang="en-US" sz="2400" dirty="0"/>
              <a:t>Object creation is not possible for abstract class</a:t>
            </a:r>
            <a:endParaRPr lang="en-US" sz="1200" dirty="0"/>
          </a:p>
        </p:txBody>
      </p:sp>
    </p:spTree>
    <p:extLst>
      <p:ext uri="{BB962C8B-B14F-4D97-AF65-F5344CB8AC3E}">
        <p14:creationId xmlns:p14="http://schemas.microsoft.com/office/powerpoint/2010/main" val="1725716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DE0C42-9673-47F6-A7AD-F0F8FE757C12}"/>
              </a:ext>
            </a:extLst>
          </p:cNvPr>
          <p:cNvSpPr>
            <a:spLocks noGrp="1"/>
          </p:cNvSpPr>
          <p:nvPr>
            <p:ph type="title"/>
          </p:nvPr>
        </p:nvSpPr>
        <p:spPr/>
        <p:txBody>
          <a:bodyPr/>
          <a:lstStyle/>
          <a:p>
            <a:r>
              <a:rPr lang="en-US" sz="3200" b="1" dirty="0"/>
              <a:t>How to declare an abstract method in Python:</a:t>
            </a:r>
            <a:br>
              <a:rPr lang="en-US" sz="3200" b="1" dirty="0"/>
            </a:br>
            <a:endParaRPr lang="en-US" sz="3200" dirty="0"/>
          </a:p>
        </p:txBody>
      </p:sp>
      <p:sp>
        <p:nvSpPr>
          <p:cNvPr id="3" name="Content Placeholder 2">
            <a:extLst>
              <a:ext uri="{FF2B5EF4-FFF2-40B4-BE49-F238E27FC236}">
                <a16:creationId xmlns="" xmlns:a16="http://schemas.microsoft.com/office/drawing/2014/main" id="{0A205EB8-FEDA-4A02-A594-7CFD9A545BD6}"/>
              </a:ext>
            </a:extLst>
          </p:cNvPr>
          <p:cNvSpPr>
            <a:spLocks noGrp="1"/>
          </p:cNvSpPr>
          <p:nvPr>
            <p:ph idx="1"/>
          </p:nvPr>
        </p:nvSpPr>
        <p:spPr>
          <a:xfrm>
            <a:off x="457200" y="990600"/>
            <a:ext cx="8229600" cy="5135563"/>
          </a:xfrm>
        </p:spPr>
        <p:txBody>
          <a:bodyPr/>
          <a:lstStyle/>
          <a:p>
            <a:pPr>
              <a:buFont typeface="Wingdings" panose="05000000000000000000" pitchFamily="2" charset="2"/>
              <a:buChar char="Ø"/>
            </a:pPr>
            <a:r>
              <a:rPr lang="en-US" sz="2800" dirty="0"/>
              <a:t>Every abstract class in Python should be derived from the ABC class which is present in the </a:t>
            </a:r>
            <a:r>
              <a:rPr lang="en-US" sz="2800" dirty="0" err="1"/>
              <a:t>abc</a:t>
            </a:r>
            <a:r>
              <a:rPr lang="en-US" sz="2800" dirty="0"/>
              <a:t> module.</a:t>
            </a:r>
          </a:p>
          <a:p>
            <a:pPr>
              <a:buFont typeface="Wingdings" panose="05000000000000000000" pitchFamily="2" charset="2"/>
              <a:buChar char="Ø"/>
            </a:pPr>
            <a:r>
              <a:rPr lang="en-US" sz="2800" dirty="0"/>
              <a:t>Abstract methods, in python, are declared by using </a:t>
            </a:r>
            <a:r>
              <a:rPr lang="en-US" sz="2800" b="1" dirty="0"/>
              <a:t>@</a:t>
            </a:r>
            <a:r>
              <a:rPr lang="en-US" sz="2800" b="1" dirty="0" err="1"/>
              <a:t>abstractmethod</a:t>
            </a:r>
            <a:r>
              <a:rPr lang="en-US" sz="2800" dirty="0"/>
              <a:t> decorator.</a:t>
            </a:r>
          </a:p>
          <a:p>
            <a:pPr marL="0" indent="0">
              <a:buNone/>
            </a:pPr>
            <a:endParaRPr lang="en-US" dirty="0"/>
          </a:p>
        </p:txBody>
      </p:sp>
      <p:pic>
        <p:nvPicPr>
          <p:cNvPr id="6" name="Picture 5">
            <a:extLst>
              <a:ext uri="{FF2B5EF4-FFF2-40B4-BE49-F238E27FC236}">
                <a16:creationId xmlns="" xmlns:a16="http://schemas.microsoft.com/office/drawing/2014/main" id="{AD9A8F23-24D4-4CE1-84CE-3F5488807D15}"/>
              </a:ext>
            </a:extLst>
          </p:cNvPr>
          <p:cNvPicPr>
            <a:picLocks noChangeAspect="1"/>
          </p:cNvPicPr>
          <p:nvPr/>
        </p:nvPicPr>
        <p:blipFill>
          <a:blip r:embed="rId2"/>
          <a:stretch>
            <a:fillRect/>
          </a:stretch>
        </p:blipFill>
        <p:spPr>
          <a:xfrm>
            <a:off x="1447800" y="2893662"/>
            <a:ext cx="5486400" cy="3948463"/>
          </a:xfrm>
          <a:prstGeom prst="rect">
            <a:avLst/>
          </a:prstGeom>
        </p:spPr>
      </p:pic>
    </p:spTree>
    <p:extLst>
      <p:ext uri="{BB962C8B-B14F-4D97-AF65-F5344CB8AC3E}">
        <p14:creationId xmlns:p14="http://schemas.microsoft.com/office/powerpoint/2010/main" val="3918433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 xmlns:a16="http://schemas.microsoft.com/office/drawing/2014/main" id="{115F8FCB-0DB2-449A-918B-4EEB64AD25F4}"/>
              </a:ext>
            </a:extLst>
          </p:cNvPr>
          <p:cNvSpPr>
            <a:spLocks noGrp="1"/>
          </p:cNvSpPr>
          <p:nvPr>
            <p:ph type="title"/>
          </p:nvPr>
        </p:nvSpPr>
        <p:spPr/>
        <p:txBody>
          <a:bodyPr/>
          <a:lstStyle/>
          <a:p>
            <a:pPr eaLnBrk="1" hangingPunct="1"/>
            <a:endParaRPr lang="en-US" altLang="en-US"/>
          </a:p>
        </p:txBody>
      </p:sp>
      <p:sp>
        <p:nvSpPr>
          <p:cNvPr id="3" name="Content Placeholder 2">
            <a:extLst>
              <a:ext uri="{FF2B5EF4-FFF2-40B4-BE49-F238E27FC236}">
                <a16:creationId xmlns="" xmlns:a16="http://schemas.microsoft.com/office/drawing/2014/main" id="{365D1DE9-79C3-4292-93ED-2A13676BE74A}"/>
              </a:ext>
            </a:extLst>
          </p:cNvPr>
          <p:cNvSpPr>
            <a:spLocks noGrp="1"/>
          </p:cNvSpPr>
          <p:nvPr>
            <p:ph idx="1"/>
          </p:nvPr>
        </p:nvSpPr>
        <p:spPr/>
        <p:txBody>
          <a:bodyPr/>
          <a:lstStyle/>
          <a:p>
            <a:pPr eaLnBrk="1" fontAlgn="auto" hangingPunct="1">
              <a:spcAft>
                <a:spcPts val="0"/>
              </a:spcAft>
              <a:buFont typeface="Arial" panose="020B0604020202020204" pitchFamily="34" charset="0"/>
              <a:buNone/>
              <a:defRPr/>
            </a:pPr>
            <a:r>
              <a:rPr lang="en-US" dirty="0" err="1"/>
              <a:t>e.g</a:t>
            </a:r>
            <a:r>
              <a:rPr lang="en-US" dirty="0"/>
              <a:t>:</a:t>
            </a:r>
          </a:p>
          <a:p>
            <a:pPr eaLnBrk="1" fontAlgn="auto" hangingPunct="1">
              <a:spcAft>
                <a:spcPts val="0"/>
              </a:spcAft>
              <a:buFont typeface="Arial" panose="020B0604020202020204" pitchFamily="34" charset="0"/>
              <a:buNone/>
              <a:defRPr/>
            </a:pPr>
            <a:r>
              <a:rPr lang="en-US" dirty="0"/>
              <a:t>class  emp:</a:t>
            </a:r>
          </a:p>
          <a:p>
            <a:pPr eaLnBrk="1" fontAlgn="auto" hangingPunct="1">
              <a:spcAft>
                <a:spcPts val="0"/>
              </a:spcAft>
              <a:buFont typeface="Arial" panose="020B0604020202020204" pitchFamily="34" charset="0"/>
              <a:buNone/>
              <a:defRPr/>
            </a:pPr>
            <a:r>
              <a:rPr lang="en-US" dirty="0"/>
              <a:t>	id=1234</a:t>
            </a:r>
          </a:p>
          <a:p>
            <a:pPr eaLnBrk="1" fontAlgn="auto" hangingPunct="1">
              <a:spcAft>
                <a:spcPts val="0"/>
              </a:spcAft>
              <a:buFont typeface="Arial" panose="020B0604020202020204" pitchFamily="34" charset="0"/>
              <a:buNone/>
              <a:defRPr/>
            </a:pPr>
            <a:r>
              <a:rPr lang="en-US" dirty="0"/>
              <a:t>	name=“</a:t>
            </a:r>
            <a:r>
              <a:rPr lang="en-US" dirty="0" err="1"/>
              <a:t>kumar</a:t>
            </a:r>
            <a:r>
              <a:rPr lang="en-US" dirty="0"/>
              <a:t>”</a:t>
            </a:r>
          </a:p>
          <a:p>
            <a:pPr eaLnBrk="1" fontAlgn="auto" hangingPunct="1">
              <a:spcAft>
                <a:spcPts val="0"/>
              </a:spcAft>
              <a:buFont typeface="Arial" panose="020B0604020202020204" pitchFamily="34" charset="0"/>
              <a:buNone/>
              <a:defRPr/>
            </a:pPr>
            <a:r>
              <a:rPr lang="en-US" dirty="0"/>
              <a:t>     </a:t>
            </a:r>
            <a:r>
              <a:rPr lang="en-US" dirty="0" err="1"/>
              <a:t>def</a:t>
            </a:r>
            <a:r>
              <a:rPr lang="en-US"/>
              <a:t> </a:t>
            </a:r>
            <a:r>
              <a:rPr lang="en-US" smtClean="0"/>
              <a:t>display(self</a:t>
            </a:r>
            <a:r>
              <a:rPr lang="en-US" dirty="0"/>
              <a:t>):</a:t>
            </a:r>
          </a:p>
          <a:p>
            <a:pPr eaLnBrk="1" fontAlgn="auto" hangingPunct="1">
              <a:spcAft>
                <a:spcPts val="0"/>
              </a:spcAft>
              <a:buFont typeface="Arial" panose="020B0604020202020204" pitchFamily="34" charset="0"/>
              <a:buNone/>
              <a:defRPr/>
            </a:pPr>
            <a:r>
              <a:rPr lang="en-US" dirty="0"/>
              <a:t>     	print(“</a:t>
            </a:r>
            <a:r>
              <a:rPr lang="en-US" dirty="0" err="1"/>
              <a:t>id”,self.id</a:t>
            </a:r>
            <a:r>
              <a:rPr lang="en-US" dirty="0"/>
              <a:t>)</a:t>
            </a:r>
          </a:p>
          <a:p>
            <a:pPr eaLnBrk="1" fontAlgn="auto" hangingPunct="1">
              <a:spcAft>
                <a:spcPts val="0"/>
              </a:spcAft>
              <a:buFont typeface="Arial" panose="020B0604020202020204" pitchFamily="34" charset="0"/>
              <a:buNone/>
              <a:defRPr/>
            </a:pPr>
            <a:r>
              <a:rPr lang="en-US" dirty="0"/>
              <a:t>	print(“</a:t>
            </a:r>
            <a:r>
              <a:rPr lang="en-US" dirty="0" err="1"/>
              <a:t>name”,self.name</a:t>
            </a:r>
            <a:r>
              <a:rPr lang="en-US" dirty="0"/>
              <a:t>)</a:t>
            </a:r>
          </a:p>
          <a:p>
            <a:pPr marL="0" indent="0" eaLnBrk="1" hangingPunct="1">
              <a:buFont typeface="Arial" panose="020B0604020202020204" pitchFamily="34" charset="0"/>
              <a:buNone/>
              <a:defRPr/>
            </a:pP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 xmlns:a16="http://schemas.microsoft.com/office/drawing/2014/main" id="{5AD2E060-5326-4335-9464-FC9FA475565A}"/>
              </a:ext>
            </a:extLst>
          </p:cNvPr>
          <p:cNvSpPr>
            <a:spLocks noGrp="1"/>
          </p:cNvSpPr>
          <p:nvPr>
            <p:ph type="title"/>
          </p:nvPr>
        </p:nvSpPr>
        <p:spPr>
          <a:xfrm>
            <a:off x="478302" y="274638"/>
            <a:ext cx="8208498" cy="1143000"/>
          </a:xfrm>
        </p:spPr>
        <p:txBody>
          <a:bodyPr/>
          <a:lstStyle/>
          <a:p>
            <a:pPr algn="l"/>
            <a:r>
              <a:rPr lang="en-US" altLang="en-US" sz="3600" dirty="0"/>
              <a:t>Exception handling in Python</a:t>
            </a:r>
          </a:p>
        </p:txBody>
      </p:sp>
      <p:sp>
        <p:nvSpPr>
          <p:cNvPr id="5123" name="Content Placeholder 2">
            <a:extLst>
              <a:ext uri="{FF2B5EF4-FFF2-40B4-BE49-F238E27FC236}">
                <a16:creationId xmlns="" xmlns:a16="http://schemas.microsoft.com/office/drawing/2014/main" id="{B761B3D4-7771-4C8D-AB3E-A84C270E05ED}"/>
              </a:ext>
            </a:extLst>
          </p:cNvPr>
          <p:cNvSpPr>
            <a:spLocks noGrp="1"/>
          </p:cNvSpPr>
          <p:nvPr>
            <p:ph idx="1"/>
          </p:nvPr>
        </p:nvSpPr>
        <p:spPr/>
        <p:txBody>
          <a:bodyPr/>
          <a:lstStyle/>
          <a:p>
            <a:pPr algn="just"/>
            <a:r>
              <a:rPr lang="en-US" altLang="en-US" sz="2400" dirty="0">
                <a:solidFill>
                  <a:srgbClr val="000000"/>
                </a:solidFill>
                <a:latin typeface="Verdana" panose="020B0604030504040204" pitchFamily="34" charset="0"/>
              </a:rPr>
              <a:t>An exception can be defined as an unusual condition in a program </a:t>
            </a:r>
          </a:p>
          <a:p>
            <a:pPr algn="just"/>
            <a:r>
              <a:rPr lang="en-US" altLang="en-US" sz="2400" dirty="0">
                <a:solidFill>
                  <a:srgbClr val="000000"/>
                </a:solidFill>
                <a:latin typeface="Verdana" panose="020B0604030504040204" pitchFamily="34" charset="0"/>
              </a:rPr>
              <a:t>Python provides a way to handle the exception so that the code can be executed without any interruption.</a:t>
            </a:r>
            <a:endParaRPr lang="en-US" altLang="en-US" sz="24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a:extLst>
              <a:ext uri="{FF2B5EF4-FFF2-40B4-BE49-F238E27FC236}">
                <a16:creationId xmlns="" xmlns:a16="http://schemas.microsoft.com/office/drawing/2014/main" id="{75B59778-B700-4112-8AA5-8726B0EA108C}"/>
              </a:ext>
            </a:extLst>
          </p:cNvPr>
          <p:cNvSpPr>
            <a:spLocks noGrp="1"/>
          </p:cNvSpPr>
          <p:nvPr>
            <p:ph idx="1"/>
          </p:nvPr>
        </p:nvSpPr>
        <p:spPr/>
        <p:txBody>
          <a:bodyPr/>
          <a:lstStyle/>
          <a:p>
            <a:pPr marL="0" indent="0">
              <a:buFont typeface="Arial" panose="020B0604020202020204" pitchFamily="34" charset="0"/>
              <a:buNone/>
            </a:pPr>
            <a:r>
              <a:rPr lang="en-US" altLang="en-US" b="1" dirty="0"/>
              <a:t>The problem without handling exceptions</a:t>
            </a:r>
          </a:p>
          <a:p>
            <a:pPr marL="0" indent="0">
              <a:buFont typeface="Arial" panose="020B0604020202020204" pitchFamily="34" charset="0"/>
              <a:buNone/>
            </a:pPr>
            <a:r>
              <a:rPr lang="en-US" altLang="en-US" dirty="0"/>
              <a:t>a=int(input("enter a"))</a:t>
            </a:r>
          </a:p>
          <a:p>
            <a:pPr marL="0" indent="0">
              <a:buFont typeface="Arial" panose="020B0604020202020204" pitchFamily="34" charset="0"/>
              <a:buNone/>
            </a:pPr>
            <a:r>
              <a:rPr lang="en-US" altLang="en-US" dirty="0"/>
              <a:t>b=int(input("enter b"))</a:t>
            </a:r>
          </a:p>
          <a:p>
            <a:pPr marL="0" indent="0">
              <a:buFont typeface="Arial" panose="020B0604020202020204" pitchFamily="34" charset="0"/>
              <a:buNone/>
            </a:pPr>
            <a:r>
              <a:rPr lang="en-US" altLang="en-US" dirty="0"/>
              <a:t>c=a/b</a:t>
            </a:r>
          </a:p>
          <a:p>
            <a:pPr marL="0" indent="0">
              <a:buFont typeface="Arial" panose="020B0604020202020204" pitchFamily="34" charset="0"/>
              <a:buNone/>
            </a:pPr>
            <a:r>
              <a:rPr lang="en-US" altLang="en-US" dirty="0"/>
              <a:t>print(c)</a:t>
            </a:r>
          </a:p>
          <a:p>
            <a:pPr marL="0" indent="0">
              <a:buFont typeface="Arial" panose="020B0604020202020204" pitchFamily="34" charset="0"/>
              <a:buNone/>
            </a:pPr>
            <a:endParaRPr lang="en-US"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 xmlns:a16="http://schemas.microsoft.com/office/drawing/2014/main" id="{3ACA0B74-0B1A-4722-ACF2-574DC5135E01}"/>
              </a:ext>
            </a:extLst>
          </p:cNvPr>
          <p:cNvSpPr>
            <a:spLocks noGrp="1"/>
          </p:cNvSpPr>
          <p:nvPr>
            <p:ph type="title"/>
          </p:nvPr>
        </p:nvSpPr>
        <p:spPr/>
        <p:txBody>
          <a:bodyPr/>
          <a:lstStyle/>
          <a:p>
            <a:r>
              <a:rPr lang="en-US" altLang="en-US" sz="4000" dirty="0">
                <a:solidFill>
                  <a:srgbClr val="610B4B"/>
                </a:solidFill>
                <a:latin typeface="erdana"/>
              </a:rPr>
              <a:t>Use the try-except statement</a:t>
            </a:r>
            <a:endParaRPr lang="en-US" altLang="en-US" sz="4000" dirty="0"/>
          </a:p>
        </p:txBody>
      </p:sp>
      <p:sp>
        <p:nvSpPr>
          <p:cNvPr id="3" name="Content Placeholder 2">
            <a:extLst>
              <a:ext uri="{FF2B5EF4-FFF2-40B4-BE49-F238E27FC236}">
                <a16:creationId xmlns="" xmlns:a16="http://schemas.microsoft.com/office/drawing/2014/main" id="{1E515595-BE1A-4AB8-A38A-291A479C1D79}"/>
              </a:ext>
            </a:extLst>
          </p:cNvPr>
          <p:cNvSpPr>
            <a:spLocks noGrp="1"/>
          </p:cNvSpPr>
          <p:nvPr>
            <p:ph idx="1"/>
          </p:nvPr>
        </p:nvSpPr>
        <p:spPr/>
        <p:txBody>
          <a:bodyPr>
            <a:normAutofit/>
          </a:bodyPr>
          <a:lstStyle/>
          <a:p>
            <a:pPr marL="0" indent="0">
              <a:buFont typeface="Arial" panose="020B0604020202020204" pitchFamily="34" charset="0"/>
              <a:buNone/>
              <a:defRPr/>
            </a:pPr>
            <a:r>
              <a:rPr lang="en-US" sz="1800" b="1" dirty="0">
                <a:solidFill>
                  <a:srgbClr val="006699"/>
                </a:solidFill>
                <a:latin typeface="verdana" panose="020B0604030504040204" pitchFamily="34" charset="0"/>
              </a:rPr>
              <a:t>try</a:t>
            </a:r>
            <a:r>
              <a:rPr lang="en-US" sz="1800" dirty="0">
                <a:solidFill>
                  <a:srgbClr val="000000"/>
                </a:solidFill>
                <a:latin typeface="verdana" panose="020B0604030504040204" pitchFamily="34" charset="0"/>
              </a:rPr>
              <a:t>:    </a:t>
            </a:r>
          </a:p>
          <a:p>
            <a:pPr marL="0" indent="0">
              <a:buFont typeface="Arial" panose="020B0604020202020204" pitchFamily="34" charset="0"/>
              <a:buNone/>
              <a:defRPr/>
            </a:pPr>
            <a:r>
              <a:rPr lang="en-US" sz="1800" dirty="0">
                <a:solidFill>
                  <a:srgbClr val="000000"/>
                </a:solidFill>
                <a:latin typeface="verdana" panose="020B0604030504040204" pitchFamily="34" charset="0"/>
              </a:rPr>
              <a:t>    </a:t>
            </a:r>
            <a:r>
              <a:rPr lang="en-US" sz="1800" dirty="0">
                <a:solidFill>
                  <a:srgbClr val="008200"/>
                </a:solidFill>
                <a:latin typeface="verdana" panose="020B0604030504040204" pitchFamily="34" charset="0"/>
              </a:rPr>
              <a:t>#block of code   </a:t>
            </a:r>
            <a:r>
              <a:rPr lang="en-US" sz="1800" dirty="0">
                <a:solidFill>
                  <a:srgbClr val="000000"/>
                </a:solidFill>
                <a:latin typeface="verdana" panose="020B0604030504040204" pitchFamily="34" charset="0"/>
              </a:rPr>
              <a:t>  </a:t>
            </a:r>
          </a:p>
          <a:p>
            <a:pPr marL="0" indent="0">
              <a:buFont typeface="Arial" panose="020B0604020202020204" pitchFamily="34" charset="0"/>
              <a:buNone/>
              <a:defRPr/>
            </a:pPr>
            <a:r>
              <a:rPr lang="en-US" sz="1800" dirty="0">
                <a:solidFill>
                  <a:srgbClr val="000000"/>
                </a:solidFill>
                <a:latin typeface="verdana" panose="020B0604030504040204" pitchFamily="34" charset="0"/>
              </a:rPr>
              <a:t>    </a:t>
            </a:r>
          </a:p>
          <a:p>
            <a:pPr marL="0" indent="0">
              <a:buFont typeface="Arial" panose="020B0604020202020204" pitchFamily="34" charset="0"/>
              <a:buNone/>
              <a:defRPr/>
            </a:pPr>
            <a:r>
              <a:rPr lang="en-US" sz="1800" b="1" dirty="0">
                <a:solidFill>
                  <a:srgbClr val="006699"/>
                </a:solidFill>
                <a:latin typeface="verdana" panose="020B0604030504040204" pitchFamily="34" charset="0"/>
              </a:rPr>
              <a:t>except</a:t>
            </a:r>
            <a:r>
              <a:rPr lang="en-US" sz="1800" dirty="0">
                <a:solidFill>
                  <a:srgbClr val="000000"/>
                </a:solidFill>
                <a:latin typeface="verdana" panose="020B0604030504040204" pitchFamily="34" charset="0"/>
              </a:rPr>
              <a:t> Exception1:    </a:t>
            </a:r>
          </a:p>
          <a:p>
            <a:pPr marL="0" indent="0">
              <a:buFont typeface="Arial" panose="020B0604020202020204" pitchFamily="34" charset="0"/>
              <a:buNone/>
              <a:defRPr/>
            </a:pPr>
            <a:r>
              <a:rPr lang="en-US" sz="1800" dirty="0">
                <a:solidFill>
                  <a:srgbClr val="000000"/>
                </a:solidFill>
                <a:latin typeface="verdana" panose="020B0604030504040204" pitchFamily="34" charset="0"/>
              </a:rPr>
              <a:t>    </a:t>
            </a:r>
            <a:r>
              <a:rPr lang="en-US" sz="1800" dirty="0">
                <a:solidFill>
                  <a:srgbClr val="008200"/>
                </a:solidFill>
                <a:latin typeface="verdana" panose="020B0604030504040204" pitchFamily="34" charset="0"/>
              </a:rPr>
              <a:t>#block of code  </a:t>
            </a:r>
            <a:r>
              <a:rPr lang="en-US" sz="1800" dirty="0">
                <a:solidFill>
                  <a:srgbClr val="000000"/>
                </a:solidFill>
                <a:latin typeface="verdana" panose="020B0604030504040204" pitchFamily="34" charset="0"/>
              </a:rPr>
              <a:t>  </a:t>
            </a:r>
          </a:p>
          <a:p>
            <a:pPr marL="0" indent="0">
              <a:buFont typeface="Arial" panose="020B0604020202020204" pitchFamily="34" charset="0"/>
              <a:buNone/>
              <a:defRPr/>
            </a:pPr>
            <a:r>
              <a:rPr lang="en-US" sz="1800" dirty="0">
                <a:solidFill>
                  <a:srgbClr val="000000"/>
                </a:solidFill>
                <a:latin typeface="verdana" panose="020B0604030504040204" pitchFamily="34" charset="0"/>
              </a:rPr>
              <a:t>    </a:t>
            </a:r>
          </a:p>
          <a:p>
            <a:pPr marL="0" indent="0">
              <a:buFont typeface="Arial" panose="020B0604020202020204" pitchFamily="34" charset="0"/>
              <a:buNone/>
              <a:defRPr/>
            </a:pPr>
            <a:r>
              <a:rPr lang="en-US" sz="1800" b="1" dirty="0">
                <a:solidFill>
                  <a:srgbClr val="006699"/>
                </a:solidFill>
                <a:latin typeface="verdana" panose="020B0604030504040204" pitchFamily="34" charset="0"/>
              </a:rPr>
              <a:t>except</a:t>
            </a:r>
            <a:r>
              <a:rPr lang="en-US" sz="1800" dirty="0">
                <a:solidFill>
                  <a:srgbClr val="000000"/>
                </a:solidFill>
                <a:latin typeface="verdana" panose="020B0604030504040204" pitchFamily="34" charset="0"/>
              </a:rPr>
              <a:t> Exception2:    </a:t>
            </a:r>
          </a:p>
          <a:p>
            <a:pPr marL="0" indent="0">
              <a:buFont typeface="Arial" panose="020B0604020202020204" pitchFamily="34" charset="0"/>
              <a:buNone/>
              <a:defRPr/>
            </a:pPr>
            <a:r>
              <a:rPr lang="en-US" sz="1800" dirty="0">
                <a:solidFill>
                  <a:srgbClr val="000000"/>
                </a:solidFill>
                <a:latin typeface="verdana" panose="020B0604030504040204" pitchFamily="34" charset="0"/>
              </a:rPr>
              <a:t>    </a:t>
            </a:r>
            <a:r>
              <a:rPr lang="en-US" sz="1800" dirty="0">
                <a:solidFill>
                  <a:srgbClr val="008200"/>
                </a:solidFill>
                <a:latin typeface="verdana" panose="020B0604030504040204" pitchFamily="34" charset="0"/>
              </a:rPr>
              <a:t>#block of code  </a:t>
            </a:r>
            <a:r>
              <a:rPr lang="en-US" sz="1800" dirty="0">
                <a:solidFill>
                  <a:srgbClr val="000000"/>
                </a:solidFill>
                <a:latin typeface="verdana" panose="020B0604030504040204" pitchFamily="34" charset="0"/>
              </a:rPr>
              <a:t>  </a:t>
            </a:r>
          </a:p>
          <a:p>
            <a:pPr marL="0" indent="0">
              <a:buFont typeface="Arial" panose="020B0604020202020204" pitchFamily="34" charset="0"/>
              <a:buNone/>
              <a:defRPr/>
            </a:pPr>
            <a:r>
              <a:rPr lang="en-US" sz="1800" dirty="0">
                <a:solidFill>
                  <a:srgbClr val="000000"/>
                </a:solidFill>
                <a:latin typeface="verdana" panose="020B0604030504040204" pitchFamily="34" charset="0"/>
              </a:rPr>
              <a:t>    </a:t>
            </a:r>
          </a:p>
          <a:p>
            <a:pPr marL="0" indent="0">
              <a:buFont typeface="Arial" panose="020B0604020202020204" pitchFamily="34" charset="0"/>
              <a:buNone/>
              <a:defRPr/>
            </a:pPr>
            <a:r>
              <a:rPr lang="en-US" sz="1800" dirty="0">
                <a:solidFill>
                  <a:srgbClr val="008200"/>
                </a:solidFill>
                <a:latin typeface="verdana" panose="020B0604030504040204" pitchFamily="34" charset="0"/>
              </a:rPr>
              <a:t>#other code  </a:t>
            </a:r>
            <a:r>
              <a:rPr lang="en-US" sz="1800" dirty="0">
                <a:solidFill>
                  <a:srgbClr val="000000"/>
                </a:solidFill>
                <a:latin typeface="verdana" panose="020B0604030504040204" pitchFamily="34" charset="0"/>
              </a:rPr>
              <a:t>  </a:t>
            </a:r>
          </a:p>
          <a:p>
            <a:pPr marL="0" indent="0">
              <a:buFont typeface="Arial" panose="020B0604020202020204" pitchFamily="34" charset="0"/>
              <a:buNone/>
              <a:defRPr/>
            </a:pP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6CB4194-BF7D-44D8-811C-46AF7E3E4A9D}"/>
              </a:ext>
            </a:extLst>
          </p:cNvPr>
          <p:cNvPicPr>
            <a:picLocks noChangeAspect="1"/>
          </p:cNvPicPr>
          <p:nvPr/>
        </p:nvPicPr>
        <p:blipFill>
          <a:blip r:embed="rId2"/>
          <a:stretch>
            <a:fillRect/>
          </a:stretch>
        </p:blipFill>
        <p:spPr>
          <a:xfrm>
            <a:off x="762000" y="1143000"/>
            <a:ext cx="5500687" cy="2875061"/>
          </a:xfrm>
          <a:prstGeom prst="rect">
            <a:avLst/>
          </a:prstGeom>
        </p:spPr>
      </p:pic>
      <p:sp>
        <p:nvSpPr>
          <p:cNvPr id="5" name="TextBox 4">
            <a:extLst>
              <a:ext uri="{FF2B5EF4-FFF2-40B4-BE49-F238E27FC236}">
                <a16:creationId xmlns="" xmlns:a16="http://schemas.microsoft.com/office/drawing/2014/main" id="{F3AED9A4-6451-463C-A6E7-35319CDEDBB4}"/>
              </a:ext>
            </a:extLst>
          </p:cNvPr>
          <p:cNvSpPr txBox="1"/>
          <p:nvPr/>
        </p:nvSpPr>
        <p:spPr>
          <a:xfrm>
            <a:off x="914400" y="457200"/>
            <a:ext cx="2743200" cy="523220"/>
          </a:xfrm>
          <a:prstGeom prst="rect">
            <a:avLst/>
          </a:prstGeom>
          <a:noFill/>
        </p:spPr>
        <p:txBody>
          <a:bodyPr wrap="square" rtlCol="0">
            <a:spAutoFit/>
          </a:bodyPr>
          <a:lstStyle/>
          <a:p>
            <a:r>
              <a:rPr lang="en-US" sz="2800" b="1" i="1" u="sng" dirty="0">
                <a:solidFill>
                  <a:schemeClr val="accent6">
                    <a:lumMod val="75000"/>
                  </a:schemeClr>
                </a:solidFill>
              </a:rPr>
              <a:t>Example: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 xmlns:a16="http://schemas.microsoft.com/office/drawing/2014/main" id="{226E009A-BD94-40AC-AC26-7ED2FA0FE26A}"/>
              </a:ext>
            </a:extLst>
          </p:cNvPr>
          <p:cNvSpPr>
            <a:spLocks noGrp="1"/>
          </p:cNvSpPr>
          <p:nvPr>
            <p:ph type="title"/>
          </p:nvPr>
        </p:nvSpPr>
        <p:spPr/>
        <p:txBody>
          <a:bodyPr/>
          <a:lstStyle/>
          <a:p>
            <a:pPr algn="l"/>
            <a:r>
              <a:rPr lang="en-US" altLang="en-US" sz="1800" dirty="0">
                <a:solidFill>
                  <a:srgbClr val="000000"/>
                </a:solidFill>
                <a:latin typeface="Verdana" panose="020B0604030504040204" pitchFamily="34" charset="0"/>
              </a:rPr>
              <a:t/>
            </a:r>
            <a:br>
              <a:rPr lang="en-US" altLang="en-US" sz="1800" dirty="0">
                <a:solidFill>
                  <a:srgbClr val="000000"/>
                </a:solidFill>
                <a:latin typeface="Verdana" panose="020B0604030504040204" pitchFamily="34" charset="0"/>
              </a:rPr>
            </a:br>
            <a:r>
              <a:rPr lang="en-US" altLang="en-US" sz="1800" dirty="0">
                <a:solidFill>
                  <a:srgbClr val="000000"/>
                </a:solidFill>
                <a:latin typeface="Verdana" panose="020B0604030504040204" pitchFamily="34" charset="0"/>
              </a:rPr>
              <a:t/>
            </a:r>
            <a:br>
              <a:rPr lang="en-US" altLang="en-US" sz="1800" dirty="0">
                <a:solidFill>
                  <a:srgbClr val="000000"/>
                </a:solidFill>
                <a:latin typeface="Verdana" panose="020B0604030504040204" pitchFamily="34" charset="0"/>
              </a:rPr>
            </a:br>
            <a:r>
              <a:rPr lang="en-US" altLang="en-US" sz="1800" dirty="0">
                <a:solidFill>
                  <a:srgbClr val="000000"/>
                </a:solidFill>
                <a:latin typeface="Verdana" panose="020B0604030504040204" pitchFamily="34" charset="0"/>
              </a:rPr>
              <a:t>We can also use the else statement with the try-except statement</a:t>
            </a:r>
            <a:endParaRPr lang="en-US" altLang="en-US" dirty="0"/>
          </a:p>
        </p:txBody>
      </p:sp>
      <p:sp>
        <p:nvSpPr>
          <p:cNvPr id="3" name="Content Placeholder 2">
            <a:extLst>
              <a:ext uri="{FF2B5EF4-FFF2-40B4-BE49-F238E27FC236}">
                <a16:creationId xmlns="" xmlns:a16="http://schemas.microsoft.com/office/drawing/2014/main" id="{88085A4D-2569-41A5-8A62-55C94E6657F3}"/>
              </a:ext>
            </a:extLst>
          </p:cNvPr>
          <p:cNvSpPr>
            <a:spLocks noGrp="1"/>
          </p:cNvSpPr>
          <p:nvPr>
            <p:ph idx="1"/>
          </p:nvPr>
        </p:nvSpPr>
        <p:spPr/>
        <p:txBody>
          <a:bodyPr>
            <a:normAutofit fontScale="92500" lnSpcReduction="10000"/>
          </a:bodyPr>
          <a:lstStyle/>
          <a:p>
            <a:pPr marL="0" indent="0">
              <a:buFont typeface="Arial" panose="020B0604020202020204" pitchFamily="34" charset="0"/>
              <a:buNone/>
              <a:defRPr/>
            </a:pPr>
            <a:r>
              <a:rPr lang="en-US" b="1" dirty="0">
                <a:solidFill>
                  <a:srgbClr val="006699"/>
                </a:solidFill>
                <a:latin typeface="verdana" panose="020B0604030504040204" pitchFamily="34" charset="0"/>
              </a:rPr>
              <a:t>try</a:t>
            </a:r>
            <a:r>
              <a:rPr lang="en-US" dirty="0">
                <a:solidFill>
                  <a:srgbClr val="000000"/>
                </a:solidFill>
                <a:latin typeface="verdana" panose="020B0604030504040204" pitchFamily="34" charset="0"/>
              </a:rPr>
              <a:t>:    </a:t>
            </a:r>
          </a:p>
          <a:p>
            <a:pPr marL="0" indent="0">
              <a:buFont typeface="Arial" panose="020B0604020202020204" pitchFamily="34" charset="0"/>
              <a:buNone/>
              <a:defRPr/>
            </a:pPr>
            <a:r>
              <a:rPr lang="en-US" dirty="0">
                <a:solidFill>
                  <a:srgbClr val="000000"/>
                </a:solidFill>
                <a:latin typeface="verdana" panose="020B0604030504040204" pitchFamily="34" charset="0"/>
              </a:rPr>
              <a:t>    </a:t>
            </a:r>
            <a:r>
              <a:rPr lang="en-US" dirty="0">
                <a:solidFill>
                  <a:srgbClr val="008200"/>
                </a:solidFill>
                <a:latin typeface="verdana" panose="020B0604030504040204" pitchFamily="34" charset="0"/>
              </a:rPr>
              <a:t>#block of code   </a:t>
            </a:r>
            <a:r>
              <a:rPr lang="en-US" dirty="0">
                <a:solidFill>
                  <a:srgbClr val="000000"/>
                </a:solidFill>
                <a:latin typeface="verdana" panose="020B0604030504040204" pitchFamily="34" charset="0"/>
              </a:rPr>
              <a:t>  </a:t>
            </a:r>
          </a:p>
          <a:p>
            <a:pPr marL="0" indent="0">
              <a:buFont typeface="Arial" panose="020B0604020202020204" pitchFamily="34" charset="0"/>
              <a:buNone/>
              <a:defRPr/>
            </a:pPr>
            <a:r>
              <a:rPr lang="en-US" dirty="0">
                <a:solidFill>
                  <a:srgbClr val="000000"/>
                </a:solidFill>
                <a:latin typeface="verdana" panose="020B0604030504040204" pitchFamily="34" charset="0"/>
              </a:rPr>
              <a:t>    </a:t>
            </a:r>
          </a:p>
          <a:p>
            <a:pPr marL="0" indent="0">
              <a:buFont typeface="Arial" panose="020B0604020202020204" pitchFamily="34" charset="0"/>
              <a:buNone/>
              <a:defRPr/>
            </a:pPr>
            <a:r>
              <a:rPr lang="en-US" b="1" dirty="0">
                <a:solidFill>
                  <a:srgbClr val="006699"/>
                </a:solidFill>
                <a:latin typeface="verdana" panose="020B0604030504040204" pitchFamily="34" charset="0"/>
              </a:rPr>
              <a:t>except</a:t>
            </a:r>
            <a:r>
              <a:rPr lang="en-US" dirty="0">
                <a:solidFill>
                  <a:srgbClr val="000000"/>
                </a:solidFill>
                <a:latin typeface="verdana" panose="020B0604030504040204" pitchFamily="34" charset="0"/>
              </a:rPr>
              <a:t> Exception1:    </a:t>
            </a:r>
          </a:p>
          <a:p>
            <a:pPr marL="0" indent="0">
              <a:buFont typeface="Arial" panose="020B0604020202020204" pitchFamily="34" charset="0"/>
              <a:buNone/>
              <a:defRPr/>
            </a:pPr>
            <a:r>
              <a:rPr lang="en-US" dirty="0">
                <a:solidFill>
                  <a:srgbClr val="000000"/>
                </a:solidFill>
                <a:latin typeface="verdana" panose="020B0604030504040204" pitchFamily="34" charset="0"/>
              </a:rPr>
              <a:t>    </a:t>
            </a:r>
            <a:r>
              <a:rPr lang="en-US" dirty="0">
                <a:solidFill>
                  <a:srgbClr val="008200"/>
                </a:solidFill>
                <a:latin typeface="verdana" panose="020B0604030504040204" pitchFamily="34" charset="0"/>
              </a:rPr>
              <a:t>#block of code   </a:t>
            </a:r>
            <a:r>
              <a:rPr lang="en-US" dirty="0">
                <a:solidFill>
                  <a:srgbClr val="000000"/>
                </a:solidFill>
                <a:latin typeface="verdana" panose="020B0604030504040204" pitchFamily="34" charset="0"/>
              </a:rPr>
              <a:t>  </a:t>
            </a:r>
          </a:p>
          <a:p>
            <a:pPr marL="0" indent="0">
              <a:buFont typeface="Arial" panose="020B0604020202020204" pitchFamily="34" charset="0"/>
              <a:buNone/>
              <a:defRPr/>
            </a:pPr>
            <a:r>
              <a:rPr lang="en-US" dirty="0">
                <a:solidFill>
                  <a:srgbClr val="000000"/>
                </a:solidFill>
                <a:latin typeface="verdana" panose="020B0604030504040204" pitchFamily="34" charset="0"/>
              </a:rPr>
              <a:t>    </a:t>
            </a:r>
          </a:p>
          <a:p>
            <a:pPr marL="0" indent="0">
              <a:buFont typeface="Arial" panose="020B0604020202020204" pitchFamily="34" charset="0"/>
              <a:buNone/>
              <a:defRPr/>
            </a:pPr>
            <a:r>
              <a:rPr lang="en-US" b="1" dirty="0">
                <a:solidFill>
                  <a:srgbClr val="006699"/>
                </a:solidFill>
                <a:latin typeface="verdana" panose="020B0604030504040204" pitchFamily="34" charset="0"/>
              </a:rPr>
              <a:t>else</a:t>
            </a:r>
            <a:r>
              <a:rPr lang="en-US" dirty="0">
                <a:solidFill>
                  <a:srgbClr val="000000"/>
                </a:solidFill>
                <a:latin typeface="verdana" panose="020B0604030504040204" pitchFamily="34" charset="0"/>
              </a:rPr>
              <a:t>:    </a:t>
            </a:r>
          </a:p>
          <a:p>
            <a:pPr marL="0" indent="0">
              <a:buFont typeface="Arial" panose="020B0604020202020204" pitchFamily="34" charset="0"/>
              <a:buNone/>
              <a:defRPr/>
            </a:pPr>
            <a:r>
              <a:rPr lang="en-US" dirty="0">
                <a:solidFill>
                  <a:srgbClr val="000000"/>
                </a:solidFill>
                <a:latin typeface="verdana" panose="020B0604030504040204" pitchFamily="34" charset="0"/>
              </a:rPr>
              <a:t>    </a:t>
            </a:r>
            <a:r>
              <a:rPr lang="en-US" dirty="0">
                <a:solidFill>
                  <a:srgbClr val="008200"/>
                </a:solidFill>
                <a:latin typeface="verdana" panose="020B0604030504040204" pitchFamily="34" charset="0"/>
              </a:rPr>
              <a:t>#this code executes if no except block is executed  </a:t>
            </a:r>
            <a:r>
              <a:rPr lang="en-US" dirty="0">
                <a:solidFill>
                  <a:srgbClr val="000000"/>
                </a:solidFill>
                <a:latin typeface="verdana" panose="020B0604030504040204" pitchFamily="34" charset="0"/>
              </a:rPr>
              <a:t>  </a:t>
            </a:r>
          </a:p>
          <a:p>
            <a:pPr marL="0" indent="0">
              <a:buFont typeface="Arial" panose="020B0604020202020204" pitchFamily="34" charset="0"/>
              <a:buNone/>
              <a:defRPr/>
            </a:pP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64F93A-D240-42BE-A703-521750663AA7}"/>
              </a:ext>
            </a:extLst>
          </p:cNvPr>
          <p:cNvPicPr>
            <a:picLocks noChangeAspect="1"/>
          </p:cNvPicPr>
          <p:nvPr/>
        </p:nvPicPr>
        <p:blipFill>
          <a:blip r:embed="rId2"/>
          <a:stretch>
            <a:fillRect/>
          </a:stretch>
        </p:blipFill>
        <p:spPr>
          <a:xfrm>
            <a:off x="457200" y="914400"/>
            <a:ext cx="7520059" cy="4562475"/>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 xmlns:a16="http://schemas.microsoft.com/office/drawing/2014/main" id="{0D298CCC-0DCA-4919-BBCF-0AFD49085AF1}"/>
              </a:ext>
            </a:extLst>
          </p:cNvPr>
          <p:cNvSpPr>
            <a:spLocks noGrp="1"/>
          </p:cNvSpPr>
          <p:nvPr>
            <p:ph type="title"/>
          </p:nvPr>
        </p:nvSpPr>
        <p:spPr/>
        <p:txBody>
          <a:bodyPr/>
          <a:lstStyle/>
          <a:p>
            <a:r>
              <a:rPr lang="en-US" sz="3600" dirty="0"/>
              <a:t>A list of common exceptions:</a:t>
            </a:r>
            <a:br>
              <a:rPr lang="en-US" sz="3600" dirty="0"/>
            </a:br>
            <a:endParaRPr lang="en-US" altLang="en-US" sz="3600" dirty="0"/>
          </a:p>
        </p:txBody>
      </p:sp>
      <p:sp>
        <p:nvSpPr>
          <p:cNvPr id="3" name="Content Placeholder 2">
            <a:extLst>
              <a:ext uri="{FF2B5EF4-FFF2-40B4-BE49-F238E27FC236}">
                <a16:creationId xmlns="" xmlns:a16="http://schemas.microsoft.com/office/drawing/2014/main" id="{7F02ED00-D20B-427A-AE3D-446CF97DF99A}"/>
              </a:ext>
            </a:extLst>
          </p:cNvPr>
          <p:cNvSpPr>
            <a:spLocks noGrp="1"/>
          </p:cNvSpPr>
          <p:nvPr>
            <p:ph idx="1"/>
          </p:nvPr>
        </p:nvSpPr>
        <p:spPr/>
        <p:txBody>
          <a:bodyPr/>
          <a:lstStyle/>
          <a:p>
            <a:pPr algn="just">
              <a:buFont typeface="+mj-lt"/>
              <a:buAutoNum type="arabicPeriod"/>
              <a:defRPr/>
            </a:pPr>
            <a:r>
              <a:rPr lang="en-US" sz="2400" b="1" dirty="0" err="1"/>
              <a:t>ZeroDivisionError</a:t>
            </a:r>
            <a:r>
              <a:rPr lang="en-US" sz="2400" b="1" dirty="0"/>
              <a:t>:</a:t>
            </a:r>
            <a:r>
              <a:rPr lang="en-US" sz="2400" dirty="0"/>
              <a:t> Occurs when a number is divided by zero.</a:t>
            </a:r>
          </a:p>
          <a:p>
            <a:pPr algn="just">
              <a:buFont typeface="+mj-lt"/>
              <a:buAutoNum type="arabicPeriod"/>
              <a:defRPr/>
            </a:pPr>
            <a:r>
              <a:rPr lang="en-US" sz="2400" b="1" dirty="0" err="1"/>
              <a:t>NameError</a:t>
            </a:r>
            <a:r>
              <a:rPr lang="en-US" sz="2400" b="1" dirty="0"/>
              <a:t>:</a:t>
            </a:r>
            <a:r>
              <a:rPr lang="en-US" sz="2400" dirty="0"/>
              <a:t> It occurs when a name is not found. It may be local or global.</a:t>
            </a:r>
          </a:p>
          <a:p>
            <a:pPr algn="just">
              <a:buFont typeface="+mj-lt"/>
              <a:buAutoNum type="arabicPeriod"/>
              <a:defRPr/>
            </a:pPr>
            <a:r>
              <a:rPr lang="en-US" sz="2400" b="1" dirty="0" err="1"/>
              <a:t>IndentationError</a:t>
            </a:r>
            <a:r>
              <a:rPr lang="en-US" sz="2400" b="1" dirty="0"/>
              <a:t>:</a:t>
            </a:r>
            <a:r>
              <a:rPr lang="en-US" sz="2400" dirty="0"/>
              <a:t> If incorrect indentation is given.</a:t>
            </a:r>
          </a:p>
          <a:p>
            <a:pPr algn="just">
              <a:buFont typeface="+mj-lt"/>
              <a:buAutoNum type="arabicPeriod"/>
              <a:defRPr/>
            </a:pPr>
            <a:r>
              <a:rPr lang="en-US" sz="2400" b="1" dirty="0" err="1"/>
              <a:t>IOError</a:t>
            </a:r>
            <a:r>
              <a:rPr lang="en-US" sz="2400" b="1" dirty="0"/>
              <a:t>:</a:t>
            </a:r>
            <a:r>
              <a:rPr lang="en-US" sz="2400" dirty="0"/>
              <a:t> It occurs when Input Output operation fails.</a:t>
            </a:r>
          </a:p>
          <a:p>
            <a:pPr algn="just">
              <a:buFont typeface="+mj-lt"/>
              <a:buAutoNum type="arabicPeriod"/>
              <a:defRPr/>
            </a:pPr>
            <a:r>
              <a:rPr lang="en-US" sz="2400" b="1" dirty="0" err="1"/>
              <a:t>EOFError</a:t>
            </a:r>
            <a:r>
              <a:rPr lang="en-US" sz="2400" b="1" dirty="0"/>
              <a:t>:</a:t>
            </a:r>
            <a:r>
              <a:rPr lang="en-US" sz="2400" dirty="0"/>
              <a:t> It occurs when the end of the file is reached, and yet operations are being performed.</a:t>
            </a:r>
          </a:p>
          <a:p>
            <a:pPr marL="0" indent="0" algn="just">
              <a:buFont typeface="Arial" panose="020B0604020202020204" pitchFamily="34" charset="0"/>
              <a:buNone/>
              <a:defRPr/>
            </a:pPr>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 xmlns:a16="http://schemas.microsoft.com/office/drawing/2014/main" id="{5C854697-6363-446F-8E62-BC24E4B8B08F}"/>
              </a:ext>
            </a:extLst>
          </p:cNvPr>
          <p:cNvSpPr>
            <a:spLocks noGrp="1"/>
          </p:cNvSpPr>
          <p:nvPr>
            <p:ph type="title"/>
          </p:nvPr>
        </p:nvSpPr>
        <p:spPr/>
        <p:txBody>
          <a:bodyPr/>
          <a:lstStyle/>
          <a:p>
            <a:r>
              <a:rPr lang="en-US" altLang="en-US" b="1"/>
              <a:t>IOError</a:t>
            </a:r>
            <a:endParaRPr lang="en-US" altLang="en-US"/>
          </a:p>
        </p:txBody>
      </p:sp>
      <p:pic>
        <p:nvPicPr>
          <p:cNvPr id="4" name="Picture 3">
            <a:extLst>
              <a:ext uri="{FF2B5EF4-FFF2-40B4-BE49-F238E27FC236}">
                <a16:creationId xmlns="" xmlns:a16="http://schemas.microsoft.com/office/drawing/2014/main" id="{5A525D7D-3C35-4425-89F9-5CE6561F8842}"/>
              </a:ext>
            </a:extLst>
          </p:cNvPr>
          <p:cNvPicPr>
            <a:picLocks noChangeAspect="1"/>
          </p:cNvPicPr>
          <p:nvPr/>
        </p:nvPicPr>
        <p:blipFill>
          <a:blip r:embed="rId2"/>
          <a:stretch>
            <a:fillRect/>
          </a:stretch>
        </p:blipFill>
        <p:spPr>
          <a:xfrm>
            <a:off x="685800" y="1668463"/>
            <a:ext cx="7375373" cy="3521074"/>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 xmlns:a16="http://schemas.microsoft.com/office/drawing/2014/main" id="{AB0FFE4A-90A9-45FE-8FA2-F9C878267DF1}"/>
              </a:ext>
            </a:extLst>
          </p:cNvPr>
          <p:cNvSpPr>
            <a:spLocks noGrp="1"/>
          </p:cNvSpPr>
          <p:nvPr>
            <p:ph type="title"/>
          </p:nvPr>
        </p:nvSpPr>
        <p:spPr/>
        <p:txBody>
          <a:bodyPr/>
          <a:lstStyle/>
          <a:p>
            <a:r>
              <a:rPr lang="en-US" altLang="en-US" dirty="0" err="1"/>
              <a:t>NameError</a:t>
            </a:r>
            <a:endParaRPr lang="en-US" altLang="en-US" dirty="0"/>
          </a:p>
        </p:txBody>
      </p:sp>
      <p:pic>
        <p:nvPicPr>
          <p:cNvPr id="2" name="Picture 1">
            <a:extLst>
              <a:ext uri="{FF2B5EF4-FFF2-40B4-BE49-F238E27FC236}">
                <a16:creationId xmlns="" xmlns:a16="http://schemas.microsoft.com/office/drawing/2014/main" id="{DC49C888-B435-4FE6-8ADC-6410EC6ABD82}"/>
              </a:ext>
            </a:extLst>
          </p:cNvPr>
          <p:cNvPicPr>
            <a:picLocks noChangeAspect="1"/>
          </p:cNvPicPr>
          <p:nvPr/>
        </p:nvPicPr>
        <p:blipFill>
          <a:blip r:embed="rId2"/>
          <a:stretch>
            <a:fillRect/>
          </a:stretch>
        </p:blipFill>
        <p:spPr>
          <a:xfrm>
            <a:off x="167681" y="1524000"/>
            <a:ext cx="8808638" cy="3195637"/>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 xmlns:a16="http://schemas.microsoft.com/office/drawing/2014/main" id="{77A40056-2427-42EF-8D85-EC5B49182851}"/>
              </a:ext>
            </a:extLst>
          </p:cNvPr>
          <p:cNvSpPr>
            <a:spLocks noGrp="1"/>
          </p:cNvSpPr>
          <p:nvPr>
            <p:ph type="title"/>
          </p:nvPr>
        </p:nvSpPr>
        <p:spPr/>
        <p:txBody>
          <a:bodyPr/>
          <a:lstStyle/>
          <a:p>
            <a:r>
              <a:rPr lang="en-US" altLang="en-US" dirty="0">
                <a:solidFill>
                  <a:srgbClr val="610B38"/>
                </a:solidFill>
                <a:latin typeface="erdana"/>
              </a:rPr>
              <a:t>try...finally block</a:t>
            </a:r>
            <a:br>
              <a:rPr lang="en-US" altLang="en-US" dirty="0">
                <a:solidFill>
                  <a:srgbClr val="610B38"/>
                </a:solidFill>
                <a:latin typeface="erdana"/>
              </a:rPr>
            </a:br>
            <a:endParaRPr lang="en-US" altLang="en-US" dirty="0"/>
          </a:p>
        </p:txBody>
      </p:sp>
      <p:sp>
        <p:nvSpPr>
          <p:cNvPr id="14339" name="Content Placeholder 2">
            <a:extLst>
              <a:ext uri="{FF2B5EF4-FFF2-40B4-BE49-F238E27FC236}">
                <a16:creationId xmlns="" xmlns:a16="http://schemas.microsoft.com/office/drawing/2014/main" id="{9FEEEAFB-16EF-4533-B92D-174DBAEC7491}"/>
              </a:ext>
            </a:extLst>
          </p:cNvPr>
          <p:cNvSpPr>
            <a:spLocks noGrp="1"/>
          </p:cNvSpPr>
          <p:nvPr>
            <p:ph idx="1"/>
          </p:nvPr>
        </p:nvSpPr>
        <p:spPr/>
        <p:txBody>
          <a:bodyPr/>
          <a:lstStyle/>
          <a:p>
            <a:pPr marL="0" indent="0">
              <a:buFont typeface="Arial" panose="020B0604020202020204" pitchFamily="34" charset="0"/>
              <a:buNone/>
            </a:pPr>
            <a:r>
              <a:rPr lang="en-US" altLang="en-US" sz="2400" b="1" dirty="0">
                <a:solidFill>
                  <a:srgbClr val="006699"/>
                </a:solidFill>
                <a:latin typeface="Verdana" panose="020B0604030504040204" pitchFamily="34" charset="0"/>
              </a:rPr>
              <a:t>try</a:t>
            </a:r>
            <a:r>
              <a:rPr lang="en-US" altLang="en-US" sz="2400" dirty="0">
                <a:solidFill>
                  <a:srgbClr val="000000"/>
                </a:solidFill>
                <a:latin typeface="Verdana" panose="020B0604030504040204" pitchFamily="34" charset="0"/>
              </a:rPr>
              <a:t>:    </a:t>
            </a:r>
          </a:p>
          <a:p>
            <a:pPr marL="0" indent="0">
              <a:buFont typeface="Arial" panose="020B0604020202020204" pitchFamily="34" charset="0"/>
              <a:buNone/>
            </a:pPr>
            <a:r>
              <a:rPr lang="en-US" altLang="en-US" sz="2400" dirty="0">
                <a:solidFill>
                  <a:srgbClr val="000000"/>
                </a:solidFill>
                <a:latin typeface="Verdana" panose="020B0604030504040204" pitchFamily="34" charset="0"/>
              </a:rPr>
              <a:t>    </a:t>
            </a:r>
            <a:r>
              <a:rPr lang="en-US" altLang="en-US" sz="2400" dirty="0">
                <a:solidFill>
                  <a:srgbClr val="008200"/>
                </a:solidFill>
                <a:latin typeface="Verdana" panose="020B0604030504040204" pitchFamily="34" charset="0"/>
              </a:rPr>
              <a:t># block of code   </a:t>
            </a:r>
            <a:r>
              <a:rPr lang="en-US" altLang="en-US" sz="2400" dirty="0">
                <a:solidFill>
                  <a:srgbClr val="000000"/>
                </a:solidFill>
                <a:latin typeface="Verdana" panose="020B0604030504040204" pitchFamily="34" charset="0"/>
              </a:rPr>
              <a:t>  </a:t>
            </a:r>
          </a:p>
          <a:p>
            <a:pPr marL="0" indent="0">
              <a:buFont typeface="Arial" panose="020B0604020202020204" pitchFamily="34" charset="0"/>
              <a:buNone/>
            </a:pPr>
            <a:r>
              <a:rPr lang="en-US" altLang="en-US" sz="2400" dirty="0">
                <a:solidFill>
                  <a:srgbClr val="000000"/>
                </a:solidFill>
                <a:latin typeface="Verdana" panose="020B0604030504040204" pitchFamily="34" charset="0"/>
              </a:rPr>
              <a:t>    </a:t>
            </a:r>
            <a:r>
              <a:rPr lang="en-US" altLang="en-US" sz="2400" dirty="0">
                <a:solidFill>
                  <a:srgbClr val="008200"/>
                </a:solidFill>
                <a:latin typeface="Verdana" panose="020B0604030504040204" pitchFamily="34" charset="0"/>
              </a:rPr>
              <a:t># this may throw an exception  </a:t>
            </a:r>
            <a:r>
              <a:rPr lang="en-US" altLang="en-US" sz="2400" dirty="0">
                <a:solidFill>
                  <a:srgbClr val="000000"/>
                </a:solidFill>
                <a:latin typeface="Verdana" panose="020B0604030504040204" pitchFamily="34" charset="0"/>
              </a:rPr>
              <a:t>  </a:t>
            </a:r>
          </a:p>
          <a:p>
            <a:pPr marL="0" indent="0">
              <a:buFont typeface="Arial" panose="020B0604020202020204" pitchFamily="34" charset="0"/>
              <a:buNone/>
            </a:pPr>
            <a:r>
              <a:rPr lang="en-US" altLang="en-US" sz="2400" b="1" dirty="0">
                <a:solidFill>
                  <a:srgbClr val="006699"/>
                </a:solidFill>
                <a:latin typeface="Verdana" panose="020B0604030504040204" pitchFamily="34" charset="0"/>
              </a:rPr>
              <a:t>finally</a:t>
            </a:r>
            <a:r>
              <a:rPr lang="en-US" altLang="en-US" sz="2400" dirty="0">
                <a:solidFill>
                  <a:srgbClr val="000000"/>
                </a:solidFill>
                <a:latin typeface="Verdana" panose="020B0604030504040204" pitchFamily="34" charset="0"/>
              </a:rPr>
              <a:t>:    </a:t>
            </a:r>
          </a:p>
          <a:p>
            <a:pPr marL="0" indent="0">
              <a:buFont typeface="Arial" panose="020B0604020202020204" pitchFamily="34" charset="0"/>
              <a:buNone/>
            </a:pPr>
            <a:r>
              <a:rPr lang="en-US" altLang="en-US" sz="2400" dirty="0">
                <a:solidFill>
                  <a:srgbClr val="000000"/>
                </a:solidFill>
                <a:latin typeface="Verdana" panose="020B0604030504040204" pitchFamily="34" charset="0"/>
              </a:rPr>
              <a:t>    </a:t>
            </a:r>
            <a:r>
              <a:rPr lang="en-US" altLang="en-US" sz="2400" dirty="0">
                <a:solidFill>
                  <a:srgbClr val="008200"/>
                </a:solidFill>
                <a:latin typeface="Verdana" panose="020B0604030504040204" pitchFamily="34" charset="0"/>
              </a:rPr>
              <a:t># block of code  </a:t>
            </a:r>
            <a:r>
              <a:rPr lang="en-US" altLang="en-US" sz="2400" dirty="0">
                <a:solidFill>
                  <a:srgbClr val="000000"/>
                </a:solidFill>
                <a:latin typeface="Verdana" panose="020B0604030504040204" pitchFamily="34" charset="0"/>
              </a:rPr>
              <a:t>  </a:t>
            </a:r>
          </a:p>
          <a:p>
            <a:pPr marL="0" indent="0">
              <a:buFont typeface="Arial" panose="020B0604020202020204" pitchFamily="34" charset="0"/>
              <a:buNone/>
            </a:pPr>
            <a:r>
              <a:rPr lang="en-US" altLang="en-US" sz="2400" dirty="0">
                <a:solidFill>
                  <a:srgbClr val="000000"/>
                </a:solidFill>
                <a:latin typeface="Verdana" panose="020B0604030504040204" pitchFamily="34" charset="0"/>
              </a:rPr>
              <a:t>    </a:t>
            </a:r>
            <a:r>
              <a:rPr lang="en-US" altLang="en-US" sz="2400" dirty="0">
                <a:solidFill>
                  <a:srgbClr val="008200"/>
                </a:solidFill>
                <a:latin typeface="Verdana" panose="020B0604030504040204" pitchFamily="34" charset="0"/>
              </a:rPr>
              <a:t># this will always be executed  </a:t>
            </a:r>
            <a:r>
              <a:rPr lang="en-US" altLang="en-US" dirty="0">
                <a:solidFill>
                  <a:srgbClr val="008200"/>
                </a:solidFill>
                <a:latin typeface="Verdana" panose="020B0604030504040204" pitchFamily="34" charset="0"/>
              </a:rPr>
              <a:t> </a:t>
            </a:r>
            <a:r>
              <a:rPr lang="en-US" altLang="en-US" dirty="0">
                <a:solidFill>
                  <a:srgbClr val="000000"/>
                </a:solidFill>
                <a:latin typeface="Verdana" panose="020B0604030504040204" pitchFamily="34" charset="0"/>
              </a:rPr>
              <a:t>  </a:t>
            </a:r>
          </a:p>
          <a:p>
            <a:pPr marL="0" indent="0">
              <a:buFont typeface="Arial" panose="020B0604020202020204" pitchFamily="34" charset="0"/>
              <a:buNone/>
            </a:pPr>
            <a:endParaRPr lang="en-US"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4D42F41-4D6F-4E21-97AD-D68231D96036}"/>
              </a:ext>
            </a:extLst>
          </p:cNvPr>
          <p:cNvSpPr>
            <a:spLocks noGrp="1"/>
          </p:cNvSpPr>
          <p:nvPr>
            <p:ph idx="1"/>
          </p:nvPr>
        </p:nvSpPr>
        <p:spPr>
          <a:xfrm>
            <a:off x="457200" y="533400"/>
            <a:ext cx="8229600" cy="5592763"/>
          </a:xfrm>
        </p:spPr>
        <p:txBody>
          <a:bodyPr/>
          <a:lstStyle/>
          <a:p>
            <a:pPr marL="0" indent="0" eaLnBrk="1" hangingPunct="1">
              <a:buFont typeface="Arial" panose="020B0604020202020204" pitchFamily="34" charset="0"/>
              <a:buNone/>
              <a:defRPr/>
            </a:pPr>
            <a:r>
              <a:rPr lang="en-US" b="1" dirty="0"/>
              <a:t>self  </a:t>
            </a:r>
          </a:p>
          <a:p>
            <a:pPr algn="just" eaLnBrk="1" hangingPunct="1">
              <a:buFont typeface="+mj-lt"/>
              <a:buAutoNum type="arabicPeriod"/>
              <a:defRPr/>
            </a:pPr>
            <a:r>
              <a:rPr lang="en-US" dirty="0"/>
              <a:t>Class methods must have an extra first parameter in the method definition. We do not give a value for this parameter when we call the method, Python provides it</a:t>
            </a:r>
          </a:p>
          <a:p>
            <a:pPr algn="just" eaLnBrk="1" hangingPunct="1">
              <a:buFont typeface="+mj-lt"/>
              <a:buAutoNum type="arabicPeriod"/>
              <a:defRPr/>
            </a:pPr>
            <a:r>
              <a:rPr lang="en-US" dirty="0"/>
              <a:t>If we have a method that takes no arguments, then we still have to have one argument.</a:t>
            </a:r>
          </a:p>
          <a:p>
            <a:pPr algn="just" eaLnBrk="1" hangingPunct="1">
              <a:buFont typeface="+mj-lt"/>
              <a:buAutoNum type="arabicPeriod"/>
              <a:defRPr/>
            </a:pPr>
            <a:r>
              <a:rPr lang="en-US" dirty="0"/>
              <a:t>This is similar to this pointer in C++ and this reference in Java.</a:t>
            </a:r>
          </a:p>
          <a:p>
            <a:pPr marL="0" indent="0" eaLnBrk="1" hangingPunct="1">
              <a:buFont typeface="Arial" panose="020B0604020202020204" pitchFamily="34" charset="0"/>
              <a:buNone/>
              <a:defRPr/>
            </a:pP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947205A-898D-4259-A686-76DE1CB3A102}"/>
              </a:ext>
            </a:extLst>
          </p:cNvPr>
          <p:cNvPicPr>
            <a:picLocks noChangeAspect="1"/>
          </p:cNvPicPr>
          <p:nvPr/>
        </p:nvPicPr>
        <p:blipFill>
          <a:blip r:embed="rId2"/>
          <a:stretch>
            <a:fillRect/>
          </a:stretch>
        </p:blipFill>
        <p:spPr>
          <a:xfrm>
            <a:off x="457200" y="1143000"/>
            <a:ext cx="7990794" cy="41148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 xmlns:a16="http://schemas.microsoft.com/office/drawing/2014/main" id="{27C07A87-3C10-43DB-B479-5383FCDEA57D}"/>
              </a:ext>
            </a:extLst>
          </p:cNvPr>
          <p:cNvSpPr>
            <a:spLocks noGrp="1"/>
          </p:cNvSpPr>
          <p:nvPr>
            <p:ph type="title"/>
          </p:nvPr>
        </p:nvSpPr>
        <p:spPr/>
        <p:txBody>
          <a:bodyPr/>
          <a:lstStyle/>
          <a:p>
            <a:r>
              <a:rPr lang="en-US" altLang="en-US" b="1" dirty="0"/>
              <a:t/>
            </a:r>
            <a:br>
              <a:rPr lang="en-US" altLang="en-US" b="1" dirty="0"/>
            </a:br>
            <a:r>
              <a:rPr lang="en-US" altLang="en-US" sz="3600" i="1" dirty="0"/>
              <a:t>Declaring Multiple Exceptions</a:t>
            </a:r>
            <a:r>
              <a:rPr lang="en-US" altLang="en-US" sz="4000" i="1" dirty="0"/>
              <a:t/>
            </a:r>
            <a:br>
              <a:rPr lang="en-US" altLang="en-US" sz="4000" i="1" dirty="0"/>
            </a:br>
            <a:endParaRPr lang="en-US" altLang="en-US" i="1" dirty="0"/>
          </a:p>
        </p:txBody>
      </p:sp>
      <p:sp>
        <p:nvSpPr>
          <p:cNvPr id="16387" name="Content Placeholder 2">
            <a:extLst>
              <a:ext uri="{FF2B5EF4-FFF2-40B4-BE49-F238E27FC236}">
                <a16:creationId xmlns="" xmlns:a16="http://schemas.microsoft.com/office/drawing/2014/main" id="{10D963AE-EF4E-452C-B390-44DBE8D358A1}"/>
              </a:ext>
            </a:extLst>
          </p:cNvPr>
          <p:cNvSpPr>
            <a:spLocks noGrp="1"/>
          </p:cNvSpPr>
          <p:nvPr>
            <p:ph idx="1"/>
          </p:nvPr>
        </p:nvSpPr>
        <p:spPr/>
        <p:txBody>
          <a:bodyPr/>
          <a:lstStyle/>
          <a:p>
            <a:pPr marL="0" indent="0">
              <a:buFont typeface="Arial" panose="020B0604020202020204" pitchFamily="34" charset="0"/>
              <a:buNone/>
            </a:pPr>
            <a:r>
              <a:rPr lang="en-US" altLang="en-US" dirty="0"/>
              <a:t>try:    </a:t>
            </a:r>
          </a:p>
          <a:p>
            <a:pPr marL="0" indent="0">
              <a:buFont typeface="Arial" panose="020B0604020202020204" pitchFamily="34" charset="0"/>
              <a:buNone/>
            </a:pPr>
            <a:r>
              <a:rPr lang="en-US" altLang="en-US" dirty="0"/>
              <a:t>    #block of code     </a:t>
            </a:r>
          </a:p>
          <a:p>
            <a:pPr marL="0" indent="0">
              <a:buFont typeface="Arial" panose="020B0604020202020204" pitchFamily="34" charset="0"/>
              <a:buNone/>
            </a:pPr>
            <a:r>
              <a:rPr lang="en-US" altLang="en-US" sz="2000" dirty="0"/>
              <a:t>  </a:t>
            </a:r>
            <a:r>
              <a:rPr lang="en-US" altLang="en-US" sz="2800" dirty="0">
                <a:solidFill>
                  <a:srgbClr val="FF0000"/>
                </a:solidFill>
              </a:rPr>
              <a:t> except (&lt;Exception 1&gt;,&lt;Exception 2&gt;,&lt;Exception 3&gt;,...&lt;Exception n&gt;) </a:t>
            </a:r>
            <a:r>
              <a:rPr lang="en-US" altLang="en-US" dirty="0">
                <a:solidFill>
                  <a:srgbClr val="FF0000"/>
                </a:solidFill>
              </a:rPr>
              <a:t> </a:t>
            </a:r>
            <a:r>
              <a:rPr lang="en-US" altLang="en-US" dirty="0"/>
              <a:t>  </a:t>
            </a:r>
          </a:p>
          <a:p>
            <a:pPr marL="0" indent="0">
              <a:buFont typeface="Arial" panose="020B0604020202020204" pitchFamily="34" charset="0"/>
              <a:buNone/>
            </a:pPr>
            <a:r>
              <a:rPr lang="en-US" altLang="en-US" dirty="0"/>
              <a:t>    #block of code     </a:t>
            </a:r>
          </a:p>
          <a:p>
            <a:pPr marL="0" indent="0">
              <a:buFont typeface="Arial" panose="020B0604020202020204" pitchFamily="34" charset="0"/>
              <a:buNone/>
            </a:pPr>
            <a:r>
              <a:rPr lang="en-US" altLang="en-US" dirty="0"/>
              <a:t>  else:    </a:t>
            </a:r>
          </a:p>
          <a:p>
            <a:pPr marL="0" indent="0">
              <a:buFont typeface="Arial" panose="020B0604020202020204" pitchFamily="34" charset="0"/>
              <a:buNone/>
            </a:pPr>
            <a:r>
              <a:rPr lang="en-US" altLang="en-US" dirty="0"/>
              <a:t>    #block of code    </a:t>
            </a:r>
          </a:p>
          <a:p>
            <a:pPr marL="0" indent="0">
              <a:buFont typeface="Arial" panose="020B0604020202020204" pitchFamily="34" charset="0"/>
              <a:buNone/>
            </a:pPr>
            <a:endParaRPr lang="en-US" alt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47E5F22-6830-4C33-B717-09DA2A73D08F}"/>
              </a:ext>
            </a:extLst>
          </p:cNvPr>
          <p:cNvPicPr>
            <a:picLocks noChangeAspect="1"/>
          </p:cNvPicPr>
          <p:nvPr/>
        </p:nvPicPr>
        <p:blipFill>
          <a:blip r:embed="rId2"/>
          <a:stretch>
            <a:fillRect/>
          </a:stretch>
        </p:blipFill>
        <p:spPr>
          <a:xfrm>
            <a:off x="638174" y="1518188"/>
            <a:ext cx="8201025" cy="3892012"/>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BEA6D7-6FD4-4021-BA32-237FFC758E3C}"/>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CF9B7DAF-EC70-4F2F-997D-64BE7D8FAA31}"/>
              </a:ext>
            </a:extLst>
          </p:cNvPr>
          <p:cNvSpPr>
            <a:spLocks noGrp="1"/>
          </p:cNvSpPr>
          <p:nvPr>
            <p:ph idx="1"/>
          </p:nvPr>
        </p:nvSpPr>
        <p:spPr/>
        <p:txBody>
          <a:bodyPr/>
          <a:lstStyle/>
          <a:p>
            <a:pPr marL="0" indent="0">
              <a:buNone/>
            </a:pPr>
            <a:r>
              <a:rPr lang="en-US" dirty="0"/>
              <a:t>To throw (or raise) an exception, use the raise keyword.</a:t>
            </a:r>
          </a:p>
          <a:p>
            <a:pPr marL="0" indent="0">
              <a:buNone/>
            </a:pPr>
            <a:r>
              <a:rPr lang="en-US" dirty="0">
                <a:solidFill>
                  <a:srgbClr val="000000"/>
                </a:solidFill>
                <a:latin typeface="verdana" panose="020B0604030504040204" pitchFamily="34" charset="0"/>
              </a:rPr>
              <a:t>Syntax</a:t>
            </a:r>
          </a:p>
          <a:p>
            <a:pPr marL="0" indent="0">
              <a:buNone/>
            </a:pPr>
            <a:r>
              <a:rPr lang="en-US" dirty="0">
                <a:solidFill>
                  <a:srgbClr val="006699"/>
                </a:solidFill>
                <a:latin typeface="verdana" panose="020B0604030504040204" pitchFamily="34" charset="0"/>
              </a:rPr>
              <a:t>raise</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Exception_class</a:t>
            </a:r>
            <a:r>
              <a:rPr lang="en-US" dirty="0">
                <a:solidFill>
                  <a:srgbClr val="000000"/>
                </a:solidFill>
                <a:latin typeface="verdana" panose="020B0604030504040204" pitchFamily="34" charset="0"/>
              </a:rPr>
              <a:t>,&lt;value&gt; </a:t>
            </a:r>
          </a:p>
          <a:p>
            <a:pPr marL="0" indent="0">
              <a:buNone/>
            </a:pPr>
            <a:endParaRPr lang="en-US" dirty="0"/>
          </a:p>
        </p:txBody>
      </p:sp>
    </p:spTree>
    <p:extLst>
      <p:ext uri="{BB962C8B-B14F-4D97-AF65-F5344CB8AC3E}">
        <p14:creationId xmlns:p14="http://schemas.microsoft.com/office/powerpoint/2010/main" val="41567205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DAB23A-5DA2-4653-AB85-A32C4FFACEE5}"/>
              </a:ext>
            </a:extLst>
          </p:cNvPr>
          <p:cNvSpPr>
            <a:spLocks noGrp="1"/>
          </p:cNvSpPr>
          <p:nvPr>
            <p:ph type="title"/>
          </p:nvPr>
        </p:nvSpPr>
        <p:spPr/>
        <p:txBody>
          <a:bodyPr/>
          <a:lstStyle/>
          <a:p>
            <a:r>
              <a:rPr lang="en-US" dirty="0"/>
              <a:t>custom exception</a:t>
            </a:r>
          </a:p>
        </p:txBody>
      </p:sp>
      <p:sp>
        <p:nvSpPr>
          <p:cNvPr id="3" name="Content Placeholder 2">
            <a:extLst>
              <a:ext uri="{FF2B5EF4-FFF2-40B4-BE49-F238E27FC236}">
                <a16:creationId xmlns="" xmlns:a16="http://schemas.microsoft.com/office/drawing/2014/main" id="{D4032F6E-98A4-4ECF-9A71-E777D97DA047}"/>
              </a:ext>
            </a:extLst>
          </p:cNvPr>
          <p:cNvSpPr>
            <a:spLocks noGrp="1"/>
          </p:cNvSpPr>
          <p:nvPr>
            <p:ph idx="1"/>
          </p:nvPr>
        </p:nvSpPr>
        <p:spPr/>
        <p:txBody>
          <a:bodyPr/>
          <a:lstStyle/>
          <a:p>
            <a:pPr marL="0" indent="0">
              <a:buNone/>
            </a:pPr>
            <a:r>
              <a:rPr lang="en-US" dirty="0"/>
              <a:t>users can define custom exceptions by creating a new class. This exception class has to be derived from the built-in Exception class. </a:t>
            </a:r>
          </a:p>
        </p:txBody>
      </p:sp>
      <p:pic>
        <p:nvPicPr>
          <p:cNvPr id="6" name="Graphic 5">
            <a:extLst>
              <a:ext uri="{FF2B5EF4-FFF2-40B4-BE49-F238E27FC236}">
                <a16:creationId xmlns="" xmlns:a16="http://schemas.microsoft.com/office/drawing/2014/main" id="{A6256548-75CF-4DE1-9EA2-6A1ED25502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985196" y="3027362"/>
            <a:ext cx="2701604" cy="3306763"/>
          </a:xfrm>
          <a:prstGeom prst="rect">
            <a:avLst/>
          </a:prstGeom>
        </p:spPr>
      </p:pic>
      <p:pic>
        <p:nvPicPr>
          <p:cNvPr id="7" name="Picture 6">
            <a:extLst>
              <a:ext uri="{FF2B5EF4-FFF2-40B4-BE49-F238E27FC236}">
                <a16:creationId xmlns="" xmlns:a16="http://schemas.microsoft.com/office/drawing/2014/main" id="{D1B53874-9329-4DB0-A9E4-DA2AC39F5141}"/>
              </a:ext>
            </a:extLst>
          </p:cNvPr>
          <p:cNvPicPr>
            <a:picLocks noChangeAspect="1"/>
          </p:cNvPicPr>
          <p:nvPr/>
        </p:nvPicPr>
        <p:blipFill>
          <a:blip r:embed="rId4"/>
          <a:stretch>
            <a:fillRect/>
          </a:stretch>
        </p:blipFill>
        <p:spPr>
          <a:xfrm>
            <a:off x="228600" y="3276600"/>
            <a:ext cx="5716267" cy="3057525"/>
          </a:xfrm>
          <a:prstGeom prst="rect">
            <a:avLst/>
          </a:prstGeom>
        </p:spPr>
      </p:pic>
    </p:spTree>
    <p:extLst>
      <p:ext uri="{BB962C8B-B14F-4D97-AF65-F5344CB8AC3E}">
        <p14:creationId xmlns:p14="http://schemas.microsoft.com/office/powerpoint/2010/main" val="41990903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2EFE52A-B6D0-4B0F-9C82-24A8EC3B5B37}"/>
              </a:ext>
            </a:extLst>
          </p:cNvPr>
          <p:cNvPicPr>
            <a:picLocks noChangeAspect="1"/>
          </p:cNvPicPr>
          <p:nvPr/>
        </p:nvPicPr>
        <p:blipFill>
          <a:blip r:embed="rId2"/>
          <a:stretch>
            <a:fillRect/>
          </a:stretch>
        </p:blipFill>
        <p:spPr>
          <a:xfrm>
            <a:off x="152399" y="152400"/>
            <a:ext cx="8504483" cy="5562600"/>
          </a:xfrm>
          <a:prstGeom prst="rect">
            <a:avLst/>
          </a:prstGeom>
        </p:spPr>
      </p:pic>
      <p:pic>
        <p:nvPicPr>
          <p:cNvPr id="5" name="Picture 4">
            <a:extLst>
              <a:ext uri="{FF2B5EF4-FFF2-40B4-BE49-F238E27FC236}">
                <a16:creationId xmlns="" xmlns:a16="http://schemas.microsoft.com/office/drawing/2014/main" id="{48A04ADF-CE4F-493A-B751-A2492A5733D6}"/>
              </a:ext>
            </a:extLst>
          </p:cNvPr>
          <p:cNvPicPr>
            <a:picLocks noChangeAspect="1"/>
          </p:cNvPicPr>
          <p:nvPr/>
        </p:nvPicPr>
        <p:blipFill>
          <a:blip r:embed="rId3"/>
          <a:stretch>
            <a:fillRect/>
          </a:stretch>
        </p:blipFill>
        <p:spPr>
          <a:xfrm>
            <a:off x="177016" y="5867400"/>
            <a:ext cx="3077029" cy="609600"/>
          </a:xfrm>
          <a:prstGeom prst="rect">
            <a:avLst/>
          </a:prstGeom>
        </p:spPr>
      </p:pic>
    </p:spTree>
    <p:extLst>
      <p:ext uri="{BB962C8B-B14F-4D97-AF65-F5344CB8AC3E}">
        <p14:creationId xmlns:p14="http://schemas.microsoft.com/office/powerpoint/2010/main" val="597440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FF9A0C-3CC4-4ACC-B33A-A4E59635267A}"/>
              </a:ext>
            </a:extLst>
          </p:cNvPr>
          <p:cNvSpPr>
            <a:spLocks noGrp="1"/>
          </p:cNvSpPr>
          <p:nvPr>
            <p:ph type="title"/>
          </p:nvPr>
        </p:nvSpPr>
        <p:spPr/>
        <p:txBody>
          <a:bodyPr/>
          <a:lstStyle/>
          <a:p>
            <a:r>
              <a:rPr lang="en-US" dirty="0"/>
              <a:t>Thanks</a:t>
            </a:r>
          </a:p>
        </p:txBody>
      </p:sp>
      <p:sp>
        <p:nvSpPr>
          <p:cNvPr id="3" name="Text Placeholder 2">
            <a:extLst>
              <a:ext uri="{FF2B5EF4-FFF2-40B4-BE49-F238E27FC236}">
                <a16:creationId xmlns="" xmlns:a16="http://schemas.microsoft.com/office/drawing/2014/main" id="{76FB2826-EBD6-4AAA-824C-38935DB5466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7296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 xmlns:a16="http://schemas.microsoft.com/office/drawing/2014/main" id="{20E206A4-0F0D-456E-B35F-04AB8C2CF140}"/>
              </a:ext>
            </a:extLst>
          </p:cNvPr>
          <p:cNvSpPr>
            <a:spLocks noGrp="1"/>
          </p:cNvSpPr>
          <p:nvPr>
            <p:ph type="title"/>
          </p:nvPr>
        </p:nvSpPr>
        <p:spPr/>
        <p:txBody>
          <a:bodyPr/>
          <a:lstStyle/>
          <a:p>
            <a:pPr eaLnBrk="1" hangingPunct="1"/>
            <a:r>
              <a:rPr lang="en-US" altLang="en-US" b="1" i="1"/>
              <a:t>Create instance :</a:t>
            </a:r>
          </a:p>
        </p:txBody>
      </p:sp>
      <p:sp>
        <p:nvSpPr>
          <p:cNvPr id="9219" name="Content Placeholder 2">
            <a:extLst>
              <a:ext uri="{FF2B5EF4-FFF2-40B4-BE49-F238E27FC236}">
                <a16:creationId xmlns="" xmlns:a16="http://schemas.microsoft.com/office/drawing/2014/main" id="{D5300C0E-2A9D-4415-A970-4A8D1ED486FD}"/>
              </a:ext>
            </a:extLst>
          </p:cNvPr>
          <p:cNvSpPr>
            <a:spLocks noGrp="1"/>
          </p:cNvSpPr>
          <p:nvPr>
            <p:ph idx="1"/>
          </p:nvPr>
        </p:nvSpPr>
        <p:spPr/>
        <p:txBody>
          <a:bodyPr/>
          <a:lstStyle/>
          <a:p>
            <a:pPr eaLnBrk="1" hangingPunct="1">
              <a:buFont typeface="Arial" panose="020B0604020202020204" pitchFamily="34" charset="0"/>
              <a:buNone/>
            </a:pPr>
            <a:r>
              <a:rPr lang="en-US" altLang="en-US" dirty="0" err="1"/>
              <a:t>instance_name</a:t>
            </a:r>
            <a:r>
              <a:rPr lang="en-US" altLang="en-US" dirty="0"/>
              <a:t>=</a:t>
            </a:r>
            <a:r>
              <a:rPr lang="en-US" altLang="en-US" dirty="0" err="1"/>
              <a:t>class_name</a:t>
            </a:r>
            <a:r>
              <a:rPr lang="en-US" altLang="en-US" dirty="0"/>
              <a:t>()</a:t>
            </a:r>
          </a:p>
          <a:p>
            <a:pPr eaLnBrk="1" hangingPunct="1">
              <a:buFont typeface="Arial" panose="020B0604020202020204" pitchFamily="34" charset="0"/>
              <a:buNone/>
            </a:pPr>
            <a:r>
              <a:rPr lang="en-US" altLang="en-US" dirty="0" err="1"/>
              <a:t>e.g</a:t>
            </a:r>
            <a:r>
              <a:rPr lang="en-US" altLang="en-US" dirty="0"/>
              <a:t>:</a:t>
            </a:r>
          </a:p>
          <a:p>
            <a:pPr eaLnBrk="1" hangingPunct="1">
              <a:buFont typeface="Arial" panose="020B0604020202020204" pitchFamily="34" charset="0"/>
              <a:buNone/>
            </a:pPr>
            <a:r>
              <a:rPr lang="en-US" altLang="en-US" dirty="0"/>
              <a:t>e=emp()</a:t>
            </a:r>
          </a:p>
          <a:p>
            <a:pPr eaLnBrk="1" hangingPunct="1">
              <a:buFont typeface="Arial" panose="020B0604020202020204" pitchFamily="34" charset="0"/>
              <a:buNone/>
            </a:pPr>
            <a:r>
              <a:rPr lang="en-US" altLang="en-US" b="1" dirty="0"/>
              <a:t>To call data member and methods:</a:t>
            </a:r>
          </a:p>
          <a:p>
            <a:pPr eaLnBrk="1" hangingPunct="1">
              <a:buFont typeface="Arial" panose="020B0604020202020204" pitchFamily="34" charset="0"/>
              <a:buNone/>
            </a:pPr>
            <a:r>
              <a:rPr lang="en-US" altLang="en-US" dirty="0"/>
              <a:t>print(e.id)</a:t>
            </a:r>
          </a:p>
          <a:p>
            <a:pPr eaLnBrk="1" hangingPunct="1">
              <a:buFont typeface="Arial" panose="020B0604020202020204" pitchFamily="34" charset="0"/>
              <a:buNone/>
            </a:pPr>
            <a:r>
              <a:rPr lang="en-US" altLang="en-US" dirty="0"/>
              <a:t>print(e.name)</a:t>
            </a:r>
          </a:p>
          <a:p>
            <a:pPr eaLnBrk="1" hangingPunct="1">
              <a:buFont typeface="Arial" panose="020B0604020202020204" pitchFamily="34" charset="0"/>
              <a:buNone/>
            </a:pPr>
            <a:r>
              <a:rPr lang="en-US" altLang="en-US" dirty="0" err="1"/>
              <a:t>e.disp</a:t>
            </a:r>
            <a:r>
              <a:rPr lang="en-US" altLang="en-US" dirty="0"/>
              <a:t>()</a:t>
            </a:r>
          </a:p>
          <a:p>
            <a:pPr eaLnBrk="1" hangingPunct="1">
              <a:buFont typeface="Arial" panose="020B0604020202020204" pitchFamily="34" charset="0"/>
              <a:buNone/>
            </a:pPr>
            <a:endParaRPr lang="en-US" altLang="en-US" dirty="0"/>
          </a:p>
          <a:p>
            <a:pPr eaLnBrk="1" hangingPunct="1">
              <a:buFont typeface="Arial" panose="020B0604020202020204" pitchFamily="34" charset="0"/>
              <a:buNone/>
            </a:pPr>
            <a:endParaRPr lang="en-US" alt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3486</TotalTime>
  <Words>2374</Words>
  <Application>Microsoft Office PowerPoint</Application>
  <PresentationFormat>On-screen Show (4:3)</PresentationFormat>
  <Paragraphs>484</Paragraphs>
  <Slides>86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86</vt:i4>
      </vt:variant>
    </vt:vector>
  </HeadingPairs>
  <TitlesOfParts>
    <vt:vector size="96" baseType="lpstr">
      <vt:lpstr>Arial</vt:lpstr>
      <vt:lpstr>Arial Rounded MT Bold</vt:lpstr>
      <vt:lpstr>Calibri</vt:lpstr>
      <vt:lpstr>Calibri-Bold</vt:lpstr>
      <vt:lpstr>erdana</vt:lpstr>
      <vt:lpstr>verdana</vt:lpstr>
      <vt:lpstr>verdana</vt:lpstr>
      <vt:lpstr>Verdana,Bold</vt:lpstr>
      <vt:lpstr>Wingdings</vt:lpstr>
      <vt:lpstr>Office Theme</vt:lpstr>
      <vt:lpstr>CAP776  PROGRAMMING IN PYTHON   </vt:lpstr>
      <vt:lpstr>OOP concepts:  </vt:lpstr>
      <vt:lpstr>PowerPoint Presentation</vt:lpstr>
      <vt:lpstr>PowerPoint Presentation</vt:lpstr>
      <vt:lpstr>Class</vt:lpstr>
      <vt:lpstr>class in python</vt:lpstr>
      <vt:lpstr>PowerPoint Presentation</vt:lpstr>
      <vt:lpstr>PowerPoint Presentation</vt:lpstr>
      <vt:lpstr>Create instance :</vt:lpstr>
      <vt:lpstr>Constructors and Destructors </vt:lpstr>
      <vt:lpstr>Constructor in python</vt:lpstr>
      <vt:lpstr>Note:</vt:lpstr>
      <vt:lpstr>PowerPoint Presentation</vt:lpstr>
      <vt:lpstr>PowerPoint Presentation</vt:lpstr>
      <vt:lpstr>Destructors</vt:lpstr>
      <vt:lpstr>PowerPoint Presentation</vt:lpstr>
      <vt:lpstr> Python built-in class functions </vt:lpstr>
      <vt:lpstr>PowerPoint Presentation</vt:lpstr>
      <vt:lpstr>PowerPoint Presentation</vt:lpstr>
      <vt:lpstr>Access Modifiers</vt:lpstr>
      <vt:lpstr>Public</vt:lpstr>
      <vt:lpstr>Example</vt:lpstr>
      <vt:lpstr>Protected</vt:lpstr>
      <vt:lpstr>Example Protected</vt:lpstr>
      <vt:lpstr>Private </vt:lpstr>
      <vt:lpstr>Private Access modifier example</vt:lpstr>
      <vt:lpstr>Accessing private data </vt:lpstr>
      <vt:lpstr>PowerPoint Presentation</vt:lpstr>
      <vt:lpstr>Encapsulation </vt:lpstr>
      <vt:lpstr>PowerPoint Presentation</vt:lpstr>
      <vt:lpstr>PowerPoint Presentation</vt:lpstr>
      <vt:lpstr>PowerPoint Presentation</vt:lpstr>
      <vt:lpstr>PowerPoint Presentation</vt:lpstr>
      <vt:lpstr>Inheritance </vt:lpstr>
      <vt:lpstr>Inheritance: types of inheritance</vt:lpstr>
      <vt:lpstr>PowerPoint Presentation</vt:lpstr>
      <vt:lpstr>Single inheritance Example</vt:lpstr>
      <vt:lpstr>Multilevel inheritance: </vt:lpstr>
      <vt:lpstr>Hierarchical inheritance: </vt:lpstr>
      <vt:lpstr>Multiple 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Polymorphism</vt:lpstr>
      <vt:lpstr>PowerPoint Presentation</vt:lpstr>
      <vt:lpstr>PowerPoint Presentation</vt:lpstr>
      <vt:lpstr>Method overloading in Python</vt:lpstr>
      <vt:lpstr>Method overloading:-it will consider only last defined method</vt:lpstr>
      <vt:lpstr>Method overloading</vt:lpstr>
      <vt:lpstr>PowerPoint Presentation</vt:lpstr>
      <vt:lpstr>operator overloading.</vt:lpstr>
      <vt:lpstr>PowerPoint Presentation</vt:lpstr>
      <vt:lpstr>PowerPoint Presentation</vt:lpstr>
      <vt:lpstr>How to Overload the Operators in Python? </vt:lpstr>
      <vt:lpstr>PowerPoint Presentation</vt:lpstr>
      <vt:lpstr>PowerPoint Presentation</vt:lpstr>
      <vt:lpstr>Overload(+) </vt:lpstr>
      <vt:lpstr>PowerPoint Presentation</vt:lpstr>
      <vt:lpstr>PowerPoint Presentation</vt:lpstr>
      <vt:lpstr>Overload(&gt;) </vt:lpstr>
      <vt:lpstr>What will be output?</vt:lpstr>
      <vt:lpstr>Method overriding </vt:lpstr>
      <vt:lpstr>Abstract Class in Python </vt:lpstr>
      <vt:lpstr>How to declare an abstract method in Python: </vt:lpstr>
      <vt:lpstr>Exception handling in Python</vt:lpstr>
      <vt:lpstr>PowerPoint Presentation</vt:lpstr>
      <vt:lpstr>Use the try-except statement</vt:lpstr>
      <vt:lpstr>PowerPoint Presentation</vt:lpstr>
      <vt:lpstr>  We can also use the else statement with the try-except statement</vt:lpstr>
      <vt:lpstr>PowerPoint Presentation</vt:lpstr>
      <vt:lpstr>A list of common exceptions: </vt:lpstr>
      <vt:lpstr>IOError</vt:lpstr>
      <vt:lpstr>NameError</vt:lpstr>
      <vt:lpstr>try...finally block </vt:lpstr>
      <vt:lpstr>PowerPoint Presentation</vt:lpstr>
      <vt:lpstr> Declaring Multiple Exceptions </vt:lpstr>
      <vt:lpstr>PowerPoint Presentation</vt:lpstr>
      <vt:lpstr>PowerPoint Presentation</vt:lpstr>
      <vt:lpstr>custom exception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Classes and objects</dc:title>
  <dc:creator>kumar</dc:creator>
  <cp:lastModifiedBy>SUMIT</cp:lastModifiedBy>
  <cp:revision>193</cp:revision>
  <dcterms:created xsi:type="dcterms:W3CDTF">2019-09-30T15:16:47Z</dcterms:created>
  <dcterms:modified xsi:type="dcterms:W3CDTF">2023-09-04T12:26:12Z</dcterms:modified>
</cp:coreProperties>
</file>